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60" r:id="rId3"/>
    <p:sldId id="261" r:id="rId4"/>
    <p:sldId id="267" r:id="rId5"/>
    <p:sldId id="264" r:id="rId6"/>
    <p:sldId id="268" r:id="rId7"/>
    <p:sldId id="265" r:id="rId8"/>
    <p:sldId id="266" r:id="rId9"/>
    <p:sldId id="262" r:id="rId10"/>
    <p:sldId id="258" r:id="rId11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CC0099"/>
    <a:srgbClr val="CC3300"/>
    <a:srgbClr val="996600"/>
    <a:srgbClr val="CC6600"/>
    <a:srgbClr val="006600"/>
    <a:srgbClr val="008000"/>
    <a:srgbClr val="663300"/>
    <a:srgbClr val="FF33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2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-816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FE29414-A931-4099-AEA5-D7BFA30482FD}" type="datetimeFigureOut">
              <a:rPr lang="en-US"/>
              <a:pPr>
                <a:defRPr/>
              </a:pPr>
              <a:t>12/11/2018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0529A3F-5E6E-4390-AC56-DCE4B93BF1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58851" y="2130428"/>
            <a:ext cx="103632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12800" y="6245225"/>
            <a:ext cx="2641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2DE20A-207C-4859-824F-9D2BD5294DFE}" type="datetimeFigureOut">
              <a:rPr lang="en-US"/>
              <a:pPr>
                <a:defRPr/>
              </a:pPr>
              <a:t>12/11/2018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955088" y="6230938"/>
            <a:ext cx="2844800" cy="5492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CE7367-5526-4DA8-A9E5-8F7428E1A3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6A54B-C871-4A69-88B0-5A8C62D4B15D}" type="datetimeFigureOut">
              <a:rPr lang="en-US"/>
              <a:pPr>
                <a:defRPr/>
              </a:pPr>
              <a:t>12/11/2018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19334E-AE02-4A22-A9E6-8B4813A5FF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6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79F0E6-53FD-4BF2-B210-E90928037FF2}" type="datetimeFigureOut">
              <a:rPr lang="en-US"/>
              <a:pPr>
                <a:defRPr/>
              </a:pPr>
              <a:t>12/11/2018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F40B34-B0F6-40C5-A0A9-CD7773682B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633538"/>
            <a:ext cx="5384800" cy="46910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00" y="1633538"/>
            <a:ext cx="5384800" cy="46910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7FE57-04BA-4497-B1A5-21851D6B016C}" type="datetimeFigureOut">
              <a:rPr lang="en-US"/>
              <a:pPr>
                <a:defRPr/>
              </a:pPr>
              <a:t>12/11/2018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CA4BB0-97F7-49BD-A7FB-6E91D1AFBC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8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9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9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C3B1A8-FAED-4C36-AD85-82BEBC851043}" type="datetimeFigureOut">
              <a:rPr lang="en-US"/>
              <a:pPr>
                <a:defRPr/>
              </a:pPr>
              <a:t>12/11/2018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790958-DCEE-4961-96CD-D2A3C33D7D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90D3C6-D4C1-4D00-B099-D0A1712A89FA}" type="datetimeFigureOut">
              <a:rPr lang="en-US"/>
              <a:pPr>
                <a:defRPr/>
              </a:pPr>
              <a:t>12/11/2018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64658C-6706-414F-9DF0-84DA715F61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E3A516-6B1F-4235-A28A-500E0E9B7D82}" type="datetimeFigureOut">
              <a:rPr lang="en-US"/>
              <a:pPr>
                <a:defRPr/>
              </a:pPr>
              <a:t>12/11/2018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59B3A1-5150-47BF-BAC1-0A01CFFF87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9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9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8F94E0-9791-4272-95AB-41C067F41848}" type="datetimeFigureOut">
              <a:rPr lang="en-US"/>
              <a:pPr>
                <a:defRPr/>
              </a:pPr>
              <a:t>12/11/2018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6FD450-0CE9-45F8-848A-36EB51CDC0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9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8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9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232332-A8A4-4FCE-8541-9DAB954F9C9E}" type="datetimeFigureOut">
              <a:rPr lang="en-US"/>
              <a:pPr>
                <a:defRPr/>
              </a:pPr>
              <a:t>12/11/2018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AE40A8-67F8-4738-A0A0-C7453B6D11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386E1D-0F9D-4246-B8E0-CD2FB774D8A2}" type="datetimeFigureOut">
              <a:rPr lang="en-US"/>
              <a:pPr>
                <a:defRPr/>
              </a:pPr>
              <a:t>12/11/2018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1D337A-D4F5-46A7-A179-EB11AA0495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282578"/>
            <a:ext cx="2743200" cy="60420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282578"/>
            <a:ext cx="8026400" cy="60420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1F008D-3BE4-4A02-9014-18A1A8719B22}" type="datetimeFigureOut">
              <a:rPr lang="en-US"/>
              <a:pPr>
                <a:defRPr/>
              </a:pPr>
              <a:t>12/11/2018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925490-74CE-442E-9F8A-042173DABA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812800" y="282577"/>
            <a:ext cx="10972800" cy="60420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668A15-D43E-455D-B9DB-7964C1D22044}" type="datetimeFigureOut">
              <a:rPr lang="en-US"/>
              <a:pPr>
                <a:defRPr/>
              </a:pPr>
              <a:t>12/11/2018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99197F-6D10-4626-98C6-407CD27DC9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336800" y="282575"/>
            <a:ext cx="94488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1633538"/>
            <a:ext cx="10972800" cy="469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2800" y="6278563"/>
            <a:ext cx="2641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fld id="{36F871DA-55C7-476B-B6FA-D8CAEC4CD638}" type="datetimeFigureOut">
              <a:rPr lang="en-US"/>
              <a:pPr>
                <a:defRPr/>
              </a:pPr>
              <a:t>12/11/2018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25850" y="62833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940800" y="6226175"/>
            <a:ext cx="2844800" cy="55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fld id="{8734D1F2-D54D-4251-8A9D-24EE1E08B8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877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rgbClr val="996633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996633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996633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996633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996633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996633"/>
          </a:solidFill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996633"/>
          </a:solidFill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996633"/>
          </a:solidFill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996633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900" kern="1200">
          <a:solidFill>
            <a:srgbClr val="0000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600" kern="1200">
          <a:solidFill>
            <a:srgbClr val="000066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200" kern="1200">
          <a:solidFill>
            <a:srgbClr val="000066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rgbClr val="000066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rgbClr val="00006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baotainguyenmoitruong.vn/trong-nuoc/hoi-thao-tham-van-du-thao-chuong-trinh-hanh-dong-tong-the-thuc-hien-nghi-quyet-120-nq-cp-cua-chinh-phu-1252558.htm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9"/>
          <p:cNvSpPr txBox="1">
            <a:spLocks noChangeArrowheads="1"/>
          </p:cNvSpPr>
          <p:nvPr/>
        </p:nvSpPr>
        <p:spPr bwMode="auto">
          <a:xfrm>
            <a:off x="332076" y="1702520"/>
            <a:ext cx="6270048" cy="221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4600" b="1" dirty="0" smtClean="0">
                <a:solidFill>
                  <a:srgbClr val="996600"/>
                </a:solidFill>
              </a:rPr>
              <a:t>K</a:t>
            </a:r>
            <a:r>
              <a:rPr lang="vi-VN" sz="4600" b="1" dirty="0" smtClean="0">
                <a:solidFill>
                  <a:srgbClr val="996600"/>
                </a:solidFill>
              </a:rPr>
              <a:t>hái quát một năm thực hiện N</a:t>
            </a:r>
            <a:r>
              <a:rPr lang="en-US" sz="4600" b="1" dirty="0" err="1" smtClean="0">
                <a:solidFill>
                  <a:srgbClr val="996600"/>
                </a:solidFill>
              </a:rPr>
              <a:t>ghị</a:t>
            </a:r>
            <a:r>
              <a:rPr lang="en-US" sz="4600" b="1" dirty="0" smtClean="0">
                <a:solidFill>
                  <a:srgbClr val="996600"/>
                </a:solidFill>
              </a:rPr>
              <a:t> </a:t>
            </a:r>
            <a:r>
              <a:rPr lang="en-US" sz="4600" b="1" dirty="0" err="1" smtClean="0">
                <a:solidFill>
                  <a:srgbClr val="996600"/>
                </a:solidFill>
              </a:rPr>
              <a:t>quyết</a:t>
            </a:r>
            <a:r>
              <a:rPr lang="en-US" sz="4600" b="1" dirty="0" smtClean="0">
                <a:solidFill>
                  <a:srgbClr val="996600"/>
                </a:solidFill>
              </a:rPr>
              <a:t> 1</a:t>
            </a:r>
            <a:r>
              <a:rPr lang="vi-VN" sz="4600" b="1" dirty="0" smtClean="0">
                <a:solidFill>
                  <a:srgbClr val="996600"/>
                </a:solidFill>
              </a:rPr>
              <a:t>20</a:t>
            </a:r>
            <a:r>
              <a:rPr lang="en-US" sz="4600" b="1" dirty="0" smtClean="0">
                <a:solidFill>
                  <a:srgbClr val="996600"/>
                </a:solidFill>
              </a:rPr>
              <a:t>/NQ-</a:t>
            </a:r>
            <a:r>
              <a:rPr lang="vi-VN" sz="4600" b="1" dirty="0" smtClean="0">
                <a:solidFill>
                  <a:srgbClr val="996600"/>
                </a:solidFill>
              </a:rPr>
              <a:t>CP</a:t>
            </a:r>
            <a:endParaRPr lang="en-US" sz="4600" b="1" dirty="0">
              <a:solidFill>
                <a:srgbClr val="996600"/>
              </a:solidFill>
            </a:endParaRPr>
          </a:p>
        </p:txBody>
      </p:sp>
      <p:sp>
        <p:nvSpPr>
          <p:cNvPr id="3075" name="TextBox 10"/>
          <p:cNvSpPr txBox="1">
            <a:spLocks noChangeArrowheads="1"/>
          </p:cNvSpPr>
          <p:nvPr/>
        </p:nvSpPr>
        <p:spPr bwMode="auto">
          <a:xfrm>
            <a:off x="7759700" y="6292850"/>
            <a:ext cx="4432300" cy="369888"/>
          </a:xfrm>
          <a:prstGeom prst="rect">
            <a:avLst/>
          </a:prstGeom>
          <a:solidFill>
            <a:srgbClr val="F1F8F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1800"/>
          </a:p>
        </p:txBody>
      </p:sp>
      <p:sp>
        <p:nvSpPr>
          <p:cNvPr id="3076" name="TextBox 11"/>
          <p:cNvSpPr txBox="1">
            <a:spLocks noChangeArrowheads="1"/>
          </p:cNvSpPr>
          <p:nvPr/>
        </p:nvSpPr>
        <p:spPr bwMode="auto">
          <a:xfrm>
            <a:off x="1967346" y="6396335"/>
            <a:ext cx="806334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vi-VN" sz="1200" dirty="0" smtClean="0">
                <a:solidFill>
                  <a:srgbClr val="008000"/>
                </a:solidFill>
              </a:rPr>
              <a:t>Hội thảo “</a:t>
            </a:r>
            <a:r>
              <a:rPr lang="vi-VN" sz="1200" i="1" dirty="0" smtClean="0">
                <a:solidFill>
                  <a:srgbClr val="008000"/>
                </a:solidFill>
              </a:rPr>
              <a:t>Sau một năm thực hiện Nghị quyết 120/NQ-CP của Chính phủ về Phát triển bền vững  ĐBSCL thích ứng với biến đổi khí hậu”</a:t>
            </a:r>
            <a:r>
              <a:rPr lang="vi-VN" sz="1200" dirty="0" smtClean="0">
                <a:solidFill>
                  <a:srgbClr val="008000"/>
                </a:solidFill>
              </a:rPr>
              <a:t>, ngày 14-12-2018</a:t>
            </a:r>
            <a:r>
              <a:rPr lang="en-US" sz="1200" dirty="0" smtClean="0">
                <a:solidFill>
                  <a:srgbClr val="008000"/>
                </a:solidFill>
              </a:rPr>
              <a:t> </a:t>
            </a:r>
            <a:r>
              <a:rPr lang="en-US" sz="1200" dirty="0" err="1" smtClean="0">
                <a:solidFill>
                  <a:srgbClr val="008000"/>
                </a:solidFill>
              </a:rPr>
              <a:t>tại</a:t>
            </a:r>
            <a:r>
              <a:rPr lang="en-US" sz="1200" dirty="0" smtClean="0">
                <a:solidFill>
                  <a:srgbClr val="008000"/>
                </a:solidFill>
              </a:rPr>
              <a:t> </a:t>
            </a:r>
            <a:r>
              <a:rPr lang="en-US" sz="1200" dirty="0" err="1" smtClean="0">
                <a:solidFill>
                  <a:srgbClr val="008000"/>
                </a:solidFill>
              </a:rPr>
              <a:t>Đại</a:t>
            </a:r>
            <a:r>
              <a:rPr lang="en-US" sz="1200" dirty="0" smtClean="0">
                <a:solidFill>
                  <a:srgbClr val="008000"/>
                </a:solidFill>
              </a:rPr>
              <a:t> </a:t>
            </a:r>
            <a:r>
              <a:rPr lang="en-US" sz="1200" dirty="0" err="1" smtClean="0">
                <a:solidFill>
                  <a:srgbClr val="008000"/>
                </a:solidFill>
              </a:rPr>
              <a:t>học</a:t>
            </a:r>
            <a:r>
              <a:rPr lang="en-US" sz="1200" dirty="0" smtClean="0">
                <a:solidFill>
                  <a:srgbClr val="008000"/>
                </a:solidFill>
              </a:rPr>
              <a:t> </a:t>
            </a:r>
            <a:r>
              <a:rPr lang="en-US" sz="1200" dirty="0" err="1" smtClean="0">
                <a:solidFill>
                  <a:srgbClr val="008000"/>
                </a:solidFill>
              </a:rPr>
              <a:t>Cần</a:t>
            </a:r>
            <a:r>
              <a:rPr lang="en-US" sz="1200" dirty="0" smtClean="0">
                <a:solidFill>
                  <a:srgbClr val="008000"/>
                </a:solidFill>
              </a:rPr>
              <a:t> </a:t>
            </a:r>
            <a:r>
              <a:rPr lang="en-US" sz="1200" dirty="0" err="1" smtClean="0">
                <a:solidFill>
                  <a:srgbClr val="008000"/>
                </a:solidFill>
              </a:rPr>
              <a:t>Thơ</a:t>
            </a:r>
            <a:endParaRPr lang="en-US" sz="1200" i="1" dirty="0">
              <a:solidFill>
                <a:srgbClr val="008000"/>
              </a:solidFill>
            </a:endParaRPr>
          </a:p>
        </p:txBody>
      </p:sp>
      <p:sp>
        <p:nvSpPr>
          <p:cNvPr id="3077" name="TextBox 5"/>
          <p:cNvSpPr txBox="1">
            <a:spLocks noChangeArrowheads="1"/>
          </p:cNvSpPr>
          <p:nvPr/>
        </p:nvSpPr>
        <p:spPr bwMode="auto">
          <a:xfrm>
            <a:off x="566017" y="4882428"/>
            <a:ext cx="541741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err="1" smtClean="0">
                <a:solidFill>
                  <a:srgbClr val="0033CC"/>
                </a:solidFill>
              </a:rPr>
              <a:t>Đặng</a:t>
            </a:r>
            <a:r>
              <a:rPr lang="en-US" sz="2000" dirty="0" smtClean="0">
                <a:solidFill>
                  <a:srgbClr val="0033CC"/>
                </a:solidFill>
              </a:rPr>
              <a:t> </a:t>
            </a:r>
            <a:r>
              <a:rPr lang="en-US" sz="2000" dirty="0" err="1" smtClean="0">
                <a:solidFill>
                  <a:srgbClr val="0033CC"/>
                </a:solidFill>
              </a:rPr>
              <a:t>Kiều</a:t>
            </a:r>
            <a:r>
              <a:rPr lang="en-US" sz="2000" dirty="0" smtClean="0">
                <a:solidFill>
                  <a:srgbClr val="0033CC"/>
                </a:solidFill>
              </a:rPr>
              <a:t> </a:t>
            </a:r>
            <a:r>
              <a:rPr lang="en-US" sz="2000" dirty="0" err="1" smtClean="0">
                <a:solidFill>
                  <a:srgbClr val="0033CC"/>
                </a:solidFill>
              </a:rPr>
              <a:t>Nhân</a:t>
            </a:r>
            <a:endParaRPr lang="en-US" sz="2000" dirty="0">
              <a:solidFill>
                <a:srgbClr val="0033CC"/>
              </a:solidFill>
            </a:endParaRPr>
          </a:p>
          <a:p>
            <a:pPr algn="ctr"/>
            <a:r>
              <a:rPr lang="en-US" sz="2000" dirty="0" err="1" smtClean="0">
                <a:solidFill>
                  <a:srgbClr val="0033CC"/>
                </a:solidFill>
              </a:rPr>
              <a:t>Viện</a:t>
            </a:r>
            <a:r>
              <a:rPr lang="en-US" sz="2000" dirty="0" smtClean="0">
                <a:solidFill>
                  <a:srgbClr val="0033CC"/>
                </a:solidFill>
              </a:rPr>
              <a:t> </a:t>
            </a:r>
            <a:r>
              <a:rPr lang="en-US" sz="2000" dirty="0" err="1" smtClean="0">
                <a:solidFill>
                  <a:srgbClr val="0033CC"/>
                </a:solidFill>
              </a:rPr>
              <a:t>Nghiên</a:t>
            </a:r>
            <a:r>
              <a:rPr lang="en-US" sz="2000" dirty="0" smtClean="0">
                <a:solidFill>
                  <a:srgbClr val="0033CC"/>
                </a:solidFill>
              </a:rPr>
              <a:t> </a:t>
            </a:r>
            <a:r>
              <a:rPr lang="en-US" sz="2000" dirty="0" err="1" smtClean="0">
                <a:solidFill>
                  <a:srgbClr val="0033CC"/>
                </a:solidFill>
              </a:rPr>
              <a:t>cứu</a:t>
            </a:r>
            <a:r>
              <a:rPr lang="en-US" sz="2000" dirty="0" smtClean="0">
                <a:solidFill>
                  <a:srgbClr val="0033CC"/>
                </a:solidFill>
              </a:rPr>
              <a:t> </a:t>
            </a:r>
            <a:r>
              <a:rPr lang="en-US" sz="2000" dirty="0" err="1" smtClean="0">
                <a:solidFill>
                  <a:srgbClr val="0033CC"/>
                </a:solidFill>
              </a:rPr>
              <a:t>Phát</a:t>
            </a:r>
            <a:r>
              <a:rPr lang="en-US" sz="2000" dirty="0" smtClean="0">
                <a:solidFill>
                  <a:srgbClr val="0033CC"/>
                </a:solidFill>
              </a:rPr>
              <a:t> </a:t>
            </a:r>
            <a:r>
              <a:rPr lang="en-US" sz="2000" dirty="0" err="1" smtClean="0">
                <a:solidFill>
                  <a:srgbClr val="0033CC"/>
                </a:solidFill>
              </a:rPr>
              <a:t>triển</a:t>
            </a:r>
            <a:r>
              <a:rPr lang="en-US" sz="2000" dirty="0" smtClean="0">
                <a:solidFill>
                  <a:srgbClr val="0033CC"/>
                </a:solidFill>
              </a:rPr>
              <a:t> ĐBSCL</a:t>
            </a:r>
          </a:p>
          <a:p>
            <a:pPr algn="ctr"/>
            <a:r>
              <a:rPr lang="en-US" sz="2000" dirty="0" err="1" smtClean="0">
                <a:solidFill>
                  <a:srgbClr val="0033CC"/>
                </a:solidFill>
              </a:rPr>
              <a:t>Đại</a:t>
            </a:r>
            <a:r>
              <a:rPr lang="en-US" sz="2000" dirty="0" smtClean="0">
                <a:solidFill>
                  <a:srgbClr val="0033CC"/>
                </a:solidFill>
              </a:rPr>
              <a:t> </a:t>
            </a:r>
            <a:r>
              <a:rPr lang="en-US" sz="2000" dirty="0" err="1" smtClean="0">
                <a:solidFill>
                  <a:srgbClr val="0033CC"/>
                </a:solidFill>
              </a:rPr>
              <a:t>học</a:t>
            </a:r>
            <a:r>
              <a:rPr lang="en-US" sz="2000" dirty="0" smtClean="0">
                <a:solidFill>
                  <a:srgbClr val="0033CC"/>
                </a:solidFill>
              </a:rPr>
              <a:t> </a:t>
            </a:r>
            <a:r>
              <a:rPr lang="en-US" sz="2000" dirty="0" err="1" smtClean="0">
                <a:solidFill>
                  <a:srgbClr val="0033CC"/>
                </a:solidFill>
              </a:rPr>
              <a:t>Cần</a:t>
            </a:r>
            <a:r>
              <a:rPr lang="en-US" sz="2000" dirty="0" smtClean="0">
                <a:solidFill>
                  <a:srgbClr val="0033CC"/>
                </a:solidFill>
              </a:rPr>
              <a:t> </a:t>
            </a:r>
            <a:r>
              <a:rPr lang="en-US" sz="2000" dirty="0" err="1" smtClean="0">
                <a:solidFill>
                  <a:srgbClr val="0033CC"/>
                </a:solidFill>
              </a:rPr>
              <a:t>Thơ</a:t>
            </a:r>
            <a:endParaRPr lang="en-US" sz="2000" dirty="0">
              <a:solidFill>
                <a:srgbClr val="0033CC"/>
              </a:solidFill>
            </a:endParaRPr>
          </a:p>
          <a:p>
            <a:pPr algn="ctr"/>
            <a:endParaRPr lang="en-US" sz="2000" dirty="0">
              <a:solidFill>
                <a:srgbClr val="0033CC"/>
              </a:solidFill>
            </a:endParaRPr>
          </a:p>
        </p:txBody>
      </p:sp>
      <p:pic>
        <p:nvPicPr>
          <p:cNvPr id="9220" name="Picture 4" descr="HÃ¬nh áº£nh cÃ³ liÃªn qua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67193" y="1230458"/>
            <a:ext cx="5324807" cy="34575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6" descr="Kết quả hình ảnh cho cá tra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4099" name="AutoShape 8" descr="Kết quả hình ảnh cho cá tra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4100" name="AutoShape 10" descr="Kết quả hình ảnh cho cá tra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4101" name="AutoShape 12" descr="Kết quả hình ảnh cho cá tra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4102" name="AutoShape 15" descr="Hình ảnh có liên quan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4103" name="AutoShape 20" descr="Hình ảnh có liên quan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4104" name="AutoShape 23" descr="Hình ảnh có liên quan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4105" name="Title 1"/>
          <p:cNvSpPr>
            <a:spLocks/>
          </p:cNvSpPr>
          <p:nvPr/>
        </p:nvSpPr>
        <p:spPr bwMode="auto">
          <a:xfrm>
            <a:off x="4849813" y="274638"/>
            <a:ext cx="4011612" cy="94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3600" b="1" dirty="0" err="1" smtClean="0">
                <a:solidFill>
                  <a:srgbClr val="663300"/>
                </a:solidFill>
              </a:rPr>
              <a:t>Nội</a:t>
            </a:r>
            <a:r>
              <a:rPr lang="en-US" sz="3600" b="1" dirty="0" smtClean="0">
                <a:solidFill>
                  <a:srgbClr val="663300"/>
                </a:solidFill>
              </a:rPr>
              <a:t> dung</a:t>
            </a:r>
            <a:endParaRPr lang="en-US" sz="3600" b="1" dirty="0">
              <a:solidFill>
                <a:srgbClr val="663300"/>
              </a:solidFill>
            </a:endParaRPr>
          </a:p>
        </p:txBody>
      </p:sp>
      <p:sp>
        <p:nvSpPr>
          <p:cNvPr id="4106" name="TextBox 11"/>
          <p:cNvSpPr txBox="1">
            <a:spLocks noChangeArrowheads="1"/>
          </p:cNvSpPr>
          <p:nvPr/>
        </p:nvSpPr>
        <p:spPr bwMode="auto">
          <a:xfrm>
            <a:off x="1750723" y="2391930"/>
            <a:ext cx="9914803" cy="2806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spcAft>
                <a:spcPct val="20000"/>
              </a:spcAft>
              <a:buFontTx/>
              <a:buAutoNum type="arabicPeriod"/>
            </a:pPr>
            <a:r>
              <a:rPr lang="en-US" sz="2800" dirty="0" err="1" smtClean="0">
                <a:solidFill>
                  <a:srgbClr val="0033CC"/>
                </a:solidFill>
                <a:sym typeface="Wingdings" pitchFamily="2" charset="2"/>
              </a:rPr>
              <a:t>Khái</a:t>
            </a:r>
            <a:r>
              <a:rPr lang="en-US" sz="2800" dirty="0" smtClean="0">
                <a:solidFill>
                  <a:srgbClr val="0033CC"/>
                </a:solidFill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rgbClr val="0033CC"/>
                </a:solidFill>
                <a:sym typeface="Wingdings" pitchFamily="2" charset="2"/>
              </a:rPr>
              <a:t>quát</a:t>
            </a:r>
            <a:r>
              <a:rPr lang="en-US" sz="2800" dirty="0" smtClean="0">
                <a:solidFill>
                  <a:srgbClr val="0033CC"/>
                </a:solidFill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rgbClr val="0033CC"/>
                </a:solidFill>
                <a:sym typeface="Wingdings" pitchFamily="2" charset="2"/>
              </a:rPr>
              <a:t>các</a:t>
            </a:r>
            <a:r>
              <a:rPr lang="en-US" sz="2800" dirty="0" smtClean="0">
                <a:solidFill>
                  <a:srgbClr val="0033CC"/>
                </a:solidFill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rgbClr val="0033CC"/>
                </a:solidFill>
                <a:sym typeface="Wingdings" pitchFamily="2" charset="2"/>
              </a:rPr>
              <a:t>hoạt</a:t>
            </a:r>
            <a:r>
              <a:rPr lang="en-US" sz="2800" dirty="0" smtClean="0">
                <a:solidFill>
                  <a:srgbClr val="0033CC"/>
                </a:solidFill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rgbClr val="0033CC"/>
                </a:solidFill>
                <a:sym typeface="Wingdings" pitchFamily="2" charset="2"/>
              </a:rPr>
              <a:t>động</a:t>
            </a:r>
            <a:r>
              <a:rPr lang="en-US" sz="2800" dirty="0" smtClean="0">
                <a:solidFill>
                  <a:srgbClr val="0033CC"/>
                </a:solidFill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rgbClr val="0033CC"/>
                </a:solidFill>
                <a:sym typeface="Wingdings" pitchFamily="2" charset="2"/>
              </a:rPr>
              <a:t>triển</a:t>
            </a:r>
            <a:r>
              <a:rPr lang="en-US" sz="2800" dirty="0" smtClean="0">
                <a:solidFill>
                  <a:srgbClr val="0033CC"/>
                </a:solidFill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rgbClr val="0033CC"/>
                </a:solidFill>
                <a:sym typeface="Wingdings" pitchFamily="2" charset="2"/>
              </a:rPr>
              <a:t>khai</a:t>
            </a:r>
            <a:endParaRPr lang="en-US" sz="2800" dirty="0" smtClean="0">
              <a:solidFill>
                <a:srgbClr val="0033CC"/>
              </a:solidFill>
              <a:sym typeface="Wingdings" pitchFamily="2" charset="2"/>
            </a:endParaRPr>
          </a:p>
          <a:p>
            <a:pPr marL="800100" lvl="1" indent="-342900">
              <a:spcBef>
                <a:spcPct val="20000"/>
              </a:spcBef>
              <a:spcAft>
                <a:spcPct val="20000"/>
              </a:spcAft>
              <a:buFontTx/>
              <a:buChar char="-"/>
            </a:pPr>
            <a:r>
              <a:rPr lang="en-US" i="1" dirty="0" err="1" smtClean="0">
                <a:solidFill>
                  <a:srgbClr val="0033CC"/>
                </a:solidFill>
                <a:sym typeface="Wingdings" pitchFamily="2" charset="2"/>
              </a:rPr>
              <a:t>Cơ</a:t>
            </a:r>
            <a:r>
              <a:rPr lang="en-US" i="1" dirty="0" smtClean="0">
                <a:solidFill>
                  <a:srgbClr val="0033CC"/>
                </a:solidFill>
                <a:sym typeface="Wingdings" pitchFamily="2" charset="2"/>
              </a:rPr>
              <a:t> </a:t>
            </a:r>
            <a:r>
              <a:rPr lang="en-US" i="1" dirty="0" err="1" smtClean="0">
                <a:solidFill>
                  <a:srgbClr val="0033CC"/>
                </a:solidFill>
                <a:sym typeface="Wingdings" pitchFamily="2" charset="2"/>
              </a:rPr>
              <a:t>quan</a:t>
            </a:r>
            <a:r>
              <a:rPr lang="en-US" i="1" dirty="0" smtClean="0">
                <a:solidFill>
                  <a:srgbClr val="0033CC"/>
                </a:solidFill>
                <a:sym typeface="Wingdings" pitchFamily="2" charset="2"/>
              </a:rPr>
              <a:t> </a:t>
            </a:r>
            <a:r>
              <a:rPr lang="en-US" i="1" dirty="0" err="1" smtClean="0">
                <a:solidFill>
                  <a:srgbClr val="0033CC"/>
                </a:solidFill>
                <a:sym typeface="Wingdings" pitchFamily="2" charset="2"/>
              </a:rPr>
              <a:t>Chính</a:t>
            </a:r>
            <a:r>
              <a:rPr lang="en-US" i="1" dirty="0" smtClean="0">
                <a:solidFill>
                  <a:srgbClr val="0033CC"/>
                </a:solidFill>
                <a:sym typeface="Wingdings" pitchFamily="2" charset="2"/>
              </a:rPr>
              <a:t> </a:t>
            </a:r>
            <a:r>
              <a:rPr lang="en-US" i="1" dirty="0" err="1" smtClean="0">
                <a:solidFill>
                  <a:srgbClr val="0033CC"/>
                </a:solidFill>
                <a:sym typeface="Wingdings" pitchFamily="2" charset="2"/>
              </a:rPr>
              <a:t>phủ</a:t>
            </a:r>
            <a:r>
              <a:rPr lang="en-US" i="1" dirty="0" smtClean="0">
                <a:solidFill>
                  <a:srgbClr val="0033CC"/>
                </a:solidFill>
                <a:sym typeface="Wingdings" pitchFamily="2" charset="2"/>
              </a:rPr>
              <a:t> </a:t>
            </a:r>
            <a:r>
              <a:rPr lang="en-US" i="1" dirty="0" err="1" smtClean="0">
                <a:solidFill>
                  <a:srgbClr val="0033CC"/>
                </a:solidFill>
                <a:sym typeface="Wingdings" pitchFamily="2" charset="2"/>
              </a:rPr>
              <a:t>và</a:t>
            </a:r>
            <a:r>
              <a:rPr lang="en-US" i="1" dirty="0" smtClean="0">
                <a:solidFill>
                  <a:srgbClr val="0033CC"/>
                </a:solidFill>
                <a:sym typeface="Wingdings" pitchFamily="2" charset="2"/>
              </a:rPr>
              <a:t> </a:t>
            </a:r>
            <a:r>
              <a:rPr lang="en-US" i="1" dirty="0" err="1" smtClean="0">
                <a:solidFill>
                  <a:srgbClr val="0033CC"/>
                </a:solidFill>
                <a:sym typeface="Wingdings" pitchFamily="2" charset="2"/>
              </a:rPr>
              <a:t>địa</a:t>
            </a:r>
            <a:r>
              <a:rPr lang="en-US" i="1" dirty="0" smtClean="0">
                <a:solidFill>
                  <a:srgbClr val="0033CC"/>
                </a:solidFill>
                <a:sym typeface="Wingdings" pitchFamily="2" charset="2"/>
              </a:rPr>
              <a:t> </a:t>
            </a:r>
            <a:r>
              <a:rPr lang="en-US" i="1" dirty="0" err="1" smtClean="0">
                <a:solidFill>
                  <a:srgbClr val="0033CC"/>
                </a:solidFill>
                <a:sym typeface="Wingdings" pitchFamily="2" charset="2"/>
              </a:rPr>
              <a:t>phương</a:t>
            </a:r>
            <a:endParaRPr lang="en-US" i="1" dirty="0" smtClean="0">
              <a:solidFill>
                <a:srgbClr val="0033CC"/>
              </a:solidFill>
              <a:sym typeface="Wingdings" pitchFamily="2" charset="2"/>
            </a:endParaRPr>
          </a:p>
          <a:p>
            <a:pPr marL="800100" lvl="1" indent="-342900">
              <a:spcBef>
                <a:spcPct val="20000"/>
              </a:spcBef>
              <a:spcAft>
                <a:spcPct val="20000"/>
              </a:spcAft>
              <a:buFontTx/>
              <a:buChar char="-"/>
            </a:pPr>
            <a:r>
              <a:rPr lang="en-US" i="1" dirty="0" err="1" smtClean="0">
                <a:solidFill>
                  <a:srgbClr val="0033CC"/>
                </a:solidFill>
                <a:sym typeface="Wingdings" pitchFamily="2" charset="2"/>
              </a:rPr>
              <a:t>Chính</a:t>
            </a:r>
            <a:r>
              <a:rPr lang="en-US" i="1" dirty="0" smtClean="0">
                <a:solidFill>
                  <a:srgbClr val="0033CC"/>
                </a:solidFill>
                <a:sym typeface="Wingdings" pitchFamily="2" charset="2"/>
              </a:rPr>
              <a:t> </a:t>
            </a:r>
            <a:r>
              <a:rPr lang="en-US" i="1" dirty="0" err="1" smtClean="0">
                <a:solidFill>
                  <a:srgbClr val="0033CC"/>
                </a:solidFill>
                <a:sym typeface="Wingdings" pitchFamily="2" charset="2"/>
              </a:rPr>
              <a:t>phủ</a:t>
            </a:r>
            <a:r>
              <a:rPr lang="en-US" i="1" dirty="0" smtClean="0">
                <a:solidFill>
                  <a:srgbClr val="0033CC"/>
                </a:solidFill>
                <a:sym typeface="Wingdings" pitchFamily="2" charset="2"/>
              </a:rPr>
              <a:t> </a:t>
            </a:r>
            <a:r>
              <a:rPr lang="en-US" i="1" dirty="0" err="1" smtClean="0">
                <a:solidFill>
                  <a:srgbClr val="0033CC"/>
                </a:solidFill>
                <a:sym typeface="Wingdings" pitchFamily="2" charset="2"/>
              </a:rPr>
              <a:t>nước</a:t>
            </a:r>
            <a:r>
              <a:rPr lang="en-US" i="1" dirty="0" smtClean="0">
                <a:solidFill>
                  <a:srgbClr val="0033CC"/>
                </a:solidFill>
                <a:sym typeface="Wingdings" pitchFamily="2" charset="2"/>
              </a:rPr>
              <a:t> </a:t>
            </a:r>
            <a:r>
              <a:rPr lang="en-US" i="1" dirty="0" err="1" smtClean="0">
                <a:solidFill>
                  <a:srgbClr val="0033CC"/>
                </a:solidFill>
                <a:sym typeface="Wingdings" pitchFamily="2" charset="2"/>
              </a:rPr>
              <a:t>ngoài</a:t>
            </a:r>
            <a:r>
              <a:rPr lang="en-US" i="1" dirty="0" smtClean="0">
                <a:solidFill>
                  <a:srgbClr val="0033CC"/>
                </a:solidFill>
                <a:sym typeface="Wingdings" pitchFamily="2" charset="2"/>
              </a:rPr>
              <a:t> &amp; </a:t>
            </a:r>
            <a:r>
              <a:rPr lang="en-US" i="1" dirty="0" err="1" smtClean="0">
                <a:solidFill>
                  <a:srgbClr val="0033CC"/>
                </a:solidFill>
                <a:sym typeface="Wingdings" pitchFamily="2" charset="2"/>
              </a:rPr>
              <a:t>cơ</a:t>
            </a:r>
            <a:r>
              <a:rPr lang="en-US" i="1" dirty="0" smtClean="0">
                <a:solidFill>
                  <a:srgbClr val="0033CC"/>
                </a:solidFill>
                <a:sym typeface="Wingdings" pitchFamily="2" charset="2"/>
              </a:rPr>
              <a:t> </a:t>
            </a:r>
            <a:r>
              <a:rPr lang="en-US" i="1" dirty="0" err="1" smtClean="0">
                <a:solidFill>
                  <a:srgbClr val="0033CC"/>
                </a:solidFill>
                <a:sym typeface="Wingdings" pitchFamily="2" charset="2"/>
              </a:rPr>
              <a:t>quan</a:t>
            </a:r>
            <a:r>
              <a:rPr lang="en-US" i="1" dirty="0" smtClean="0">
                <a:solidFill>
                  <a:srgbClr val="0033CC"/>
                </a:solidFill>
                <a:sym typeface="Wingdings" pitchFamily="2" charset="2"/>
              </a:rPr>
              <a:t> </a:t>
            </a:r>
            <a:r>
              <a:rPr lang="en-US" i="1" dirty="0" err="1" smtClean="0">
                <a:solidFill>
                  <a:srgbClr val="0033CC"/>
                </a:solidFill>
                <a:sym typeface="Wingdings" pitchFamily="2" charset="2"/>
              </a:rPr>
              <a:t>phát</a:t>
            </a:r>
            <a:r>
              <a:rPr lang="en-US" i="1" dirty="0" smtClean="0">
                <a:solidFill>
                  <a:srgbClr val="0033CC"/>
                </a:solidFill>
                <a:sym typeface="Wingdings" pitchFamily="2" charset="2"/>
              </a:rPr>
              <a:t> </a:t>
            </a:r>
            <a:r>
              <a:rPr lang="en-US" i="1" dirty="0" err="1" smtClean="0">
                <a:solidFill>
                  <a:srgbClr val="0033CC"/>
                </a:solidFill>
                <a:sym typeface="Wingdings" pitchFamily="2" charset="2"/>
              </a:rPr>
              <a:t>triển</a:t>
            </a:r>
            <a:r>
              <a:rPr lang="en-US" i="1" dirty="0" smtClean="0">
                <a:solidFill>
                  <a:srgbClr val="0033CC"/>
                </a:solidFill>
                <a:sym typeface="Wingdings" pitchFamily="2" charset="2"/>
              </a:rPr>
              <a:t> </a:t>
            </a:r>
            <a:r>
              <a:rPr lang="en-US" i="1" dirty="0" err="1" smtClean="0">
                <a:solidFill>
                  <a:srgbClr val="0033CC"/>
                </a:solidFill>
                <a:sym typeface="Wingdings" pitchFamily="2" charset="2"/>
              </a:rPr>
              <a:t>quốc</a:t>
            </a:r>
            <a:r>
              <a:rPr lang="en-US" i="1" dirty="0" smtClean="0">
                <a:solidFill>
                  <a:srgbClr val="0033CC"/>
                </a:solidFill>
                <a:sym typeface="Wingdings" pitchFamily="2" charset="2"/>
              </a:rPr>
              <a:t> </a:t>
            </a:r>
            <a:r>
              <a:rPr lang="en-US" i="1" dirty="0" err="1" smtClean="0">
                <a:solidFill>
                  <a:srgbClr val="0033CC"/>
                </a:solidFill>
                <a:sym typeface="Wingdings" pitchFamily="2" charset="2"/>
              </a:rPr>
              <a:t>tế</a:t>
            </a:r>
            <a:endParaRPr lang="en-US" i="1" dirty="0" smtClean="0">
              <a:solidFill>
                <a:srgbClr val="0033CC"/>
              </a:solidFill>
              <a:sym typeface="Wingdings" pitchFamily="2" charset="2"/>
            </a:endParaRPr>
          </a:p>
          <a:p>
            <a:pPr marL="800100" lvl="1" indent="-342900">
              <a:spcBef>
                <a:spcPct val="20000"/>
              </a:spcBef>
              <a:spcAft>
                <a:spcPct val="20000"/>
              </a:spcAft>
              <a:buFontTx/>
              <a:buChar char="-"/>
            </a:pPr>
            <a:r>
              <a:rPr lang="en-US" i="1" dirty="0" err="1" smtClean="0">
                <a:solidFill>
                  <a:srgbClr val="0033CC"/>
                </a:solidFill>
                <a:sym typeface="Wingdings" pitchFamily="2" charset="2"/>
              </a:rPr>
              <a:t>Tổ</a:t>
            </a:r>
            <a:r>
              <a:rPr lang="en-US" i="1" dirty="0" smtClean="0">
                <a:solidFill>
                  <a:srgbClr val="0033CC"/>
                </a:solidFill>
                <a:sym typeface="Wingdings" pitchFamily="2" charset="2"/>
              </a:rPr>
              <a:t> </a:t>
            </a:r>
            <a:r>
              <a:rPr lang="en-US" i="1" dirty="0" err="1" smtClean="0">
                <a:solidFill>
                  <a:srgbClr val="0033CC"/>
                </a:solidFill>
                <a:sym typeface="Wingdings" pitchFamily="2" charset="2"/>
              </a:rPr>
              <a:t>chức</a:t>
            </a:r>
            <a:r>
              <a:rPr lang="en-US" i="1" dirty="0" smtClean="0">
                <a:solidFill>
                  <a:srgbClr val="0033CC"/>
                </a:solidFill>
                <a:sym typeface="Wingdings" pitchFamily="2" charset="2"/>
              </a:rPr>
              <a:t> </a:t>
            </a:r>
            <a:r>
              <a:rPr lang="en-US" i="1" dirty="0" err="1" smtClean="0">
                <a:solidFill>
                  <a:srgbClr val="0033CC"/>
                </a:solidFill>
                <a:sym typeface="Wingdings" pitchFamily="2" charset="2"/>
              </a:rPr>
              <a:t>trong</a:t>
            </a:r>
            <a:r>
              <a:rPr lang="en-US" i="1" dirty="0" smtClean="0">
                <a:solidFill>
                  <a:srgbClr val="0033CC"/>
                </a:solidFill>
                <a:sym typeface="Wingdings" pitchFamily="2" charset="2"/>
              </a:rPr>
              <a:t> </a:t>
            </a:r>
            <a:r>
              <a:rPr lang="en-US" i="1" dirty="0" err="1" smtClean="0">
                <a:solidFill>
                  <a:srgbClr val="0033CC"/>
                </a:solidFill>
                <a:sym typeface="Wingdings" pitchFamily="2" charset="2"/>
              </a:rPr>
              <a:t>nước</a:t>
            </a:r>
            <a:endParaRPr lang="en-US" i="1" dirty="0" smtClean="0">
              <a:solidFill>
                <a:srgbClr val="0033CC"/>
              </a:solidFill>
              <a:sym typeface="Wingdings" pitchFamily="2" charset="2"/>
            </a:endParaRPr>
          </a:p>
          <a:p>
            <a:pPr marL="342900" indent="-342900">
              <a:spcBef>
                <a:spcPct val="20000"/>
              </a:spcBef>
              <a:spcAft>
                <a:spcPct val="20000"/>
              </a:spcAft>
              <a:buFontTx/>
              <a:buAutoNum type="arabicPeriod"/>
            </a:pPr>
            <a:r>
              <a:rPr lang="en-US" sz="2800" dirty="0" err="1" smtClean="0">
                <a:solidFill>
                  <a:srgbClr val="0033CC"/>
                </a:solidFill>
              </a:rPr>
              <a:t>Nhận</a:t>
            </a:r>
            <a:r>
              <a:rPr lang="en-US" sz="2800" dirty="0" smtClean="0">
                <a:solidFill>
                  <a:srgbClr val="0033CC"/>
                </a:solidFill>
              </a:rPr>
              <a:t> </a:t>
            </a:r>
            <a:r>
              <a:rPr lang="en-US" sz="2800" dirty="0" err="1" smtClean="0">
                <a:solidFill>
                  <a:srgbClr val="0033CC"/>
                </a:solidFill>
              </a:rPr>
              <a:t>định</a:t>
            </a:r>
            <a:endParaRPr lang="en-US" sz="2800" dirty="0">
              <a:solidFill>
                <a:srgbClr val="0033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6" descr="Kết quả hình ảnh cho cá tra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5123" name="AutoShape 8" descr="Kết quả hình ảnh cho cá tra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5124" name="AutoShape 10" descr="Kết quả hình ảnh cho cá tra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5125" name="AutoShape 12" descr="Kết quả hình ảnh cho cá tra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5126" name="AutoShape 15" descr="Hình ảnh có liên quan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5127" name="AutoShape 20" descr="Hình ảnh có liên quan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5128" name="AutoShape 23" descr="Hình ảnh có liên quan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5129" name="Title 1"/>
          <p:cNvSpPr>
            <a:spLocks/>
          </p:cNvSpPr>
          <p:nvPr/>
        </p:nvSpPr>
        <p:spPr bwMode="auto">
          <a:xfrm>
            <a:off x="2881313" y="219075"/>
            <a:ext cx="7135812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 b="1" dirty="0" err="1" smtClean="0">
                <a:solidFill>
                  <a:srgbClr val="663300"/>
                </a:solidFill>
              </a:rPr>
              <a:t>Hoạt</a:t>
            </a:r>
            <a:r>
              <a:rPr lang="en-US" sz="3200" b="1" dirty="0" smtClean="0">
                <a:solidFill>
                  <a:srgbClr val="663300"/>
                </a:solidFill>
              </a:rPr>
              <a:t> </a:t>
            </a:r>
            <a:r>
              <a:rPr lang="en-US" sz="3200" b="1" dirty="0" err="1" smtClean="0">
                <a:solidFill>
                  <a:srgbClr val="663300"/>
                </a:solidFill>
              </a:rPr>
              <a:t>động</a:t>
            </a:r>
            <a:r>
              <a:rPr lang="en-US" sz="3200" b="1" dirty="0" smtClean="0">
                <a:solidFill>
                  <a:srgbClr val="663300"/>
                </a:solidFill>
              </a:rPr>
              <a:t> </a:t>
            </a:r>
            <a:r>
              <a:rPr lang="en-US" sz="3200" b="1" dirty="0" err="1" smtClean="0">
                <a:solidFill>
                  <a:srgbClr val="663300"/>
                </a:solidFill>
              </a:rPr>
              <a:t>triển</a:t>
            </a:r>
            <a:r>
              <a:rPr lang="en-US" sz="3200" b="1" dirty="0" smtClean="0">
                <a:solidFill>
                  <a:srgbClr val="663300"/>
                </a:solidFill>
              </a:rPr>
              <a:t> </a:t>
            </a:r>
            <a:r>
              <a:rPr lang="en-US" sz="3200" b="1" dirty="0" err="1" smtClean="0">
                <a:solidFill>
                  <a:srgbClr val="663300"/>
                </a:solidFill>
              </a:rPr>
              <a:t>khai</a:t>
            </a:r>
            <a:r>
              <a:rPr lang="en-US" sz="3200" b="1" dirty="0" smtClean="0">
                <a:solidFill>
                  <a:srgbClr val="663300"/>
                </a:solidFill>
              </a:rPr>
              <a:t> </a:t>
            </a:r>
            <a:r>
              <a:rPr lang="en-US" sz="3200" b="1" dirty="0" err="1" smtClean="0">
                <a:solidFill>
                  <a:srgbClr val="663300"/>
                </a:solidFill>
              </a:rPr>
              <a:t>từ</a:t>
            </a:r>
            <a:r>
              <a:rPr lang="en-US" sz="3200" b="1" dirty="0" smtClean="0">
                <a:solidFill>
                  <a:srgbClr val="663300"/>
                </a:solidFill>
              </a:rPr>
              <a:t> </a:t>
            </a:r>
            <a:r>
              <a:rPr lang="en-US" sz="3200" b="1" dirty="0" err="1" smtClean="0">
                <a:solidFill>
                  <a:srgbClr val="663300"/>
                </a:solidFill>
              </a:rPr>
              <a:t>Chính</a:t>
            </a:r>
            <a:r>
              <a:rPr lang="en-US" sz="3200" b="1" dirty="0" smtClean="0">
                <a:solidFill>
                  <a:srgbClr val="663300"/>
                </a:solidFill>
              </a:rPr>
              <a:t> </a:t>
            </a:r>
            <a:r>
              <a:rPr lang="en-US" sz="3200" b="1" dirty="0" err="1" smtClean="0">
                <a:solidFill>
                  <a:srgbClr val="663300"/>
                </a:solidFill>
              </a:rPr>
              <a:t>phủ</a:t>
            </a:r>
            <a:endParaRPr lang="en-US" sz="3200" b="1" dirty="0">
              <a:solidFill>
                <a:srgbClr val="6633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4312" y="1985962"/>
            <a:ext cx="200025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33CC"/>
                </a:solidFill>
              </a:rPr>
              <a:t>18/12/2017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376487" y="1911936"/>
            <a:ext cx="9815513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dirty="0" err="1" smtClean="0">
                <a:solidFill>
                  <a:srgbClr val="0033CC"/>
                </a:solidFill>
              </a:rPr>
              <a:t>Công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văn</a:t>
            </a:r>
            <a:r>
              <a:rPr lang="en-US" dirty="0" smtClean="0">
                <a:solidFill>
                  <a:srgbClr val="0033CC"/>
                </a:solidFill>
              </a:rPr>
              <a:t> 13449/VPCP-NN </a:t>
            </a:r>
            <a:r>
              <a:rPr lang="en-US" dirty="0" err="1" smtClean="0">
                <a:solidFill>
                  <a:srgbClr val="0033CC"/>
                </a:solidFill>
              </a:rPr>
              <a:t>của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Văn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phòng</a:t>
            </a:r>
            <a:r>
              <a:rPr lang="en-US" dirty="0" smtClean="0">
                <a:solidFill>
                  <a:srgbClr val="0033CC"/>
                </a:solidFill>
              </a:rPr>
              <a:t> CP </a:t>
            </a:r>
            <a:r>
              <a:rPr lang="en-US" i="1" dirty="0" smtClean="0">
                <a:solidFill>
                  <a:srgbClr val="0033CC"/>
                </a:solidFill>
              </a:rPr>
              <a:t>v/v </a:t>
            </a:r>
            <a:r>
              <a:rPr lang="en-US" i="1" dirty="0" err="1" smtClean="0">
                <a:solidFill>
                  <a:srgbClr val="0033CC"/>
                </a:solidFill>
              </a:rPr>
              <a:t>lập</a:t>
            </a:r>
            <a:r>
              <a:rPr lang="en-US" i="1" dirty="0" smtClean="0">
                <a:solidFill>
                  <a:srgbClr val="0033CC"/>
                </a:solidFill>
              </a:rPr>
              <a:t> </a:t>
            </a:r>
            <a:r>
              <a:rPr lang="en-US" i="1" dirty="0" err="1" smtClean="0">
                <a:solidFill>
                  <a:srgbClr val="0033CC"/>
                </a:solidFill>
              </a:rPr>
              <a:t>kế</a:t>
            </a:r>
            <a:r>
              <a:rPr lang="en-US" i="1" dirty="0" smtClean="0">
                <a:solidFill>
                  <a:srgbClr val="0033CC"/>
                </a:solidFill>
              </a:rPr>
              <a:t> </a:t>
            </a:r>
            <a:r>
              <a:rPr lang="en-US" i="1" dirty="0" err="1" smtClean="0">
                <a:solidFill>
                  <a:srgbClr val="0033CC"/>
                </a:solidFill>
              </a:rPr>
              <a:t>hoạch</a:t>
            </a:r>
            <a:r>
              <a:rPr lang="en-US" i="1" dirty="0" smtClean="0">
                <a:solidFill>
                  <a:srgbClr val="0033CC"/>
                </a:solidFill>
              </a:rPr>
              <a:t> </a:t>
            </a:r>
            <a:r>
              <a:rPr lang="en-US" i="1" dirty="0" err="1" smtClean="0">
                <a:solidFill>
                  <a:srgbClr val="0033CC"/>
                </a:solidFill>
              </a:rPr>
              <a:t>triển</a:t>
            </a:r>
            <a:r>
              <a:rPr lang="en-US" i="1" dirty="0" smtClean="0">
                <a:solidFill>
                  <a:srgbClr val="0033CC"/>
                </a:solidFill>
              </a:rPr>
              <a:t> </a:t>
            </a:r>
            <a:r>
              <a:rPr lang="en-US" i="1" dirty="0" err="1" smtClean="0">
                <a:solidFill>
                  <a:srgbClr val="0033CC"/>
                </a:solidFill>
              </a:rPr>
              <a:t>khai</a:t>
            </a:r>
            <a:r>
              <a:rPr lang="en-US" i="1" dirty="0" smtClean="0">
                <a:solidFill>
                  <a:srgbClr val="0033CC"/>
                </a:solidFill>
              </a:rPr>
              <a:t> NQ 120</a:t>
            </a:r>
            <a:r>
              <a:rPr lang="en-US" dirty="0" smtClean="0">
                <a:solidFill>
                  <a:srgbClr val="0033CC"/>
                </a:solidFill>
              </a:rPr>
              <a:t>:</a:t>
            </a:r>
            <a:endParaRPr lang="en-US" sz="2400" i="1" dirty="0" smtClean="0">
              <a:solidFill>
                <a:srgbClr val="0033CC"/>
              </a:solidFill>
            </a:endParaRPr>
          </a:p>
          <a:p>
            <a:pPr marL="171450" indent="-171450" fontAlgn="auto">
              <a:spcBef>
                <a:spcPts val="60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sz="2400" i="1" dirty="0" err="1" smtClean="0">
                <a:solidFill>
                  <a:srgbClr val="0033CC"/>
                </a:solidFill>
              </a:rPr>
              <a:t>Bộ</a:t>
            </a:r>
            <a:r>
              <a:rPr lang="en-US" sz="2400" i="1" dirty="0" smtClean="0">
                <a:solidFill>
                  <a:srgbClr val="0033CC"/>
                </a:solidFill>
              </a:rPr>
              <a:t> TN-MT </a:t>
            </a:r>
            <a:r>
              <a:rPr lang="en-US" sz="2400" i="1" dirty="0" err="1" smtClean="0">
                <a:solidFill>
                  <a:srgbClr val="0033CC"/>
                </a:solidFill>
              </a:rPr>
              <a:t>chủ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trì</a:t>
            </a:r>
            <a:r>
              <a:rPr lang="en-US" sz="2400" i="1" dirty="0" smtClean="0">
                <a:solidFill>
                  <a:srgbClr val="0033CC"/>
                </a:solidFill>
              </a:rPr>
              <a:t>, </a:t>
            </a:r>
            <a:r>
              <a:rPr lang="en-US" sz="2400" i="1" dirty="0" err="1" smtClean="0">
                <a:solidFill>
                  <a:srgbClr val="0033CC"/>
                </a:solidFill>
              </a:rPr>
              <a:t>phối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hợp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với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các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Bộ</a:t>
            </a:r>
            <a:r>
              <a:rPr lang="en-US" sz="2400" i="1" dirty="0" smtClean="0">
                <a:solidFill>
                  <a:srgbClr val="0033CC"/>
                </a:solidFill>
              </a:rPr>
              <a:t>/</a:t>
            </a:r>
            <a:r>
              <a:rPr lang="en-US" sz="2400" i="1" dirty="0" err="1" smtClean="0">
                <a:solidFill>
                  <a:srgbClr val="0033CC"/>
                </a:solidFill>
              </a:rPr>
              <a:t>Cơ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quan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lập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Chương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trình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hành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động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tổng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thể</a:t>
            </a:r>
            <a:r>
              <a:rPr lang="en-US" sz="2400" i="1" dirty="0" smtClean="0">
                <a:solidFill>
                  <a:srgbClr val="0033CC"/>
                </a:solidFill>
              </a:rPr>
              <a:t>, </a:t>
            </a:r>
            <a:r>
              <a:rPr lang="en-US" sz="2400" i="1" dirty="0" err="1" smtClean="0">
                <a:solidFill>
                  <a:srgbClr val="0033CC"/>
                </a:solidFill>
              </a:rPr>
              <a:t>báo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cáo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TTg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phê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duyệt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trước</a:t>
            </a:r>
            <a:r>
              <a:rPr lang="en-US" sz="2400" i="1" dirty="0" smtClean="0">
                <a:solidFill>
                  <a:srgbClr val="0033CC"/>
                </a:solidFill>
              </a:rPr>
              <a:t> 02/2018</a:t>
            </a:r>
          </a:p>
          <a:p>
            <a:pPr marL="171450" indent="-171450" fontAlgn="auto">
              <a:spcBef>
                <a:spcPts val="60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sz="2400" i="1" dirty="0" err="1" smtClean="0">
                <a:solidFill>
                  <a:srgbClr val="0033CC"/>
                </a:solidFill>
              </a:rPr>
              <a:t>Các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Bộ</a:t>
            </a:r>
            <a:r>
              <a:rPr lang="en-US" sz="2400" i="1" dirty="0" smtClean="0">
                <a:solidFill>
                  <a:srgbClr val="0033CC"/>
                </a:solidFill>
              </a:rPr>
              <a:t>, </a:t>
            </a:r>
            <a:r>
              <a:rPr lang="en-US" sz="2400" i="1" dirty="0" err="1" smtClean="0">
                <a:solidFill>
                  <a:srgbClr val="0033CC"/>
                </a:solidFill>
              </a:rPr>
              <a:t>Cơ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quan</a:t>
            </a:r>
            <a:r>
              <a:rPr lang="en-US" sz="2400" i="1" dirty="0" smtClean="0">
                <a:solidFill>
                  <a:srgbClr val="0033CC"/>
                </a:solidFill>
              </a:rPr>
              <a:t>, UBND </a:t>
            </a:r>
            <a:r>
              <a:rPr lang="en-US" sz="2400" i="1" dirty="0" err="1" smtClean="0">
                <a:solidFill>
                  <a:srgbClr val="0033CC"/>
                </a:solidFill>
              </a:rPr>
              <a:t>tỉnh</a:t>
            </a:r>
            <a:r>
              <a:rPr lang="en-US" sz="2400" i="1" dirty="0" smtClean="0">
                <a:solidFill>
                  <a:srgbClr val="0033CC"/>
                </a:solidFill>
              </a:rPr>
              <a:t>/</a:t>
            </a:r>
            <a:r>
              <a:rPr lang="en-US" sz="2400" i="1" dirty="0" err="1" smtClean="0">
                <a:solidFill>
                  <a:srgbClr val="0033CC"/>
                </a:solidFill>
              </a:rPr>
              <a:t>thành</a:t>
            </a:r>
            <a:r>
              <a:rPr lang="en-US" sz="2400" i="1" dirty="0" smtClean="0">
                <a:solidFill>
                  <a:srgbClr val="0033CC"/>
                </a:solidFill>
              </a:rPr>
              <a:t> ĐBSCL </a:t>
            </a:r>
            <a:r>
              <a:rPr lang="en-US" sz="2400" i="1" dirty="0" err="1" smtClean="0">
                <a:solidFill>
                  <a:srgbClr val="0033CC"/>
                </a:solidFill>
              </a:rPr>
              <a:t>báo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cáo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tiến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độ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thực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hiện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tới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TTg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trước</a:t>
            </a:r>
            <a:r>
              <a:rPr lang="en-US" sz="2400" i="1" dirty="0" smtClean="0">
                <a:solidFill>
                  <a:srgbClr val="0033CC"/>
                </a:solidFill>
              </a:rPr>
              <a:t> 15 /12 </a:t>
            </a:r>
            <a:r>
              <a:rPr lang="en-US" sz="2400" i="1" dirty="0" err="1" smtClean="0">
                <a:solidFill>
                  <a:srgbClr val="0033CC"/>
                </a:solidFill>
              </a:rPr>
              <a:t>hàng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năm</a:t>
            </a:r>
            <a:endParaRPr lang="en-US" sz="2400" i="1" dirty="0">
              <a:solidFill>
                <a:srgbClr val="0033CC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2412" y="4810125"/>
            <a:ext cx="200025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C0099"/>
                </a:solidFill>
              </a:rPr>
              <a:t>12/2017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447924" y="4735621"/>
            <a:ext cx="9744075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solidFill>
                  <a:srgbClr val="CC0099"/>
                </a:solidFill>
              </a:rPr>
              <a:t>Bộ</a:t>
            </a:r>
            <a:r>
              <a:rPr lang="en-US" dirty="0" smtClean="0">
                <a:solidFill>
                  <a:srgbClr val="CC0099"/>
                </a:solidFill>
              </a:rPr>
              <a:t> TN-MT </a:t>
            </a:r>
            <a:r>
              <a:rPr lang="en-US" dirty="0" err="1" smtClean="0">
                <a:solidFill>
                  <a:srgbClr val="CC0099"/>
                </a:solidFill>
              </a:rPr>
              <a:t>chỉ</a:t>
            </a:r>
            <a:r>
              <a:rPr lang="en-US" dirty="0" smtClean="0">
                <a:solidFill>
                  <a:srgbClr val="CC0099"/>
                </a:solidFill>
              </a:rPr>
              <a:t> </a:t>
            </a:r>
            <a:r>
              <a:rPr lang="en-US" dirty="0" err="1" smtClean="0">
                <a:solidFill>
                  <a:srgbClr val="CC0099"/>
                </a:solidFill>
              </a:rPr>
              <a:t>đạo</a:t>
            </a:r>
            <a:r>
              <a:rPr lang="en-US" dirty="0" smtClean="0">
                <a:solidFill>
                  <a:srgbClr val="CC0099"/>
                </a:solidFill>
              </a:rPr>
              <a:t> </a:t>
            </a:r>
            <a:r>
              <a:rPr lang="en-US" dirty="0" err="1" smtClean="0">
                <a:solidFill>
                  <a:srgbClr val="CC0099"/>
                </a:solidFill>
              </a:rPr>
              <a:t>các</a:t>
            </a:r>
            <a:r>
              <a:rPr lang="en-US" dirty="0" smtClean="0">
                <a:solidFill>
                  <a:srgbClr val="CC0099"/>
                </a:solidFill>
              </a:rPr>
              <a:t> </a:t>
            </a:r>
            <a:r>
              <a:rPr lang="en-US" dirty="0" err="1" smtClean="0">
                <a:solidFill>
                  <a:srgbClr val="CC0099"/>
                </a:solidFill>
              </a:rPr>
              <a:t>đơn</a:t>
            </a:r>
            <a:r>
              <a:rPr lang="en-US" dirty="0" smtClean="0">
                <a:solidFill>
                  <a:srgbClr val="CC0099"/>
                </a:solidFill>
              </a:rPr>
              <a:t> </a:t>
            </a:r>
            <a:r>
              <a:rPr lang="en-US" dirty="0" err="1" smtClean="0">
                <a:solidFill>
                  <a:srgbClr val="CC0099"/>
                </a:solidFill>
              </a:rPr>
              <a:t>vị</a:t>
            </a:r>
            <a:r>
              <a:rPr lang="en-US" dirty="0" smtClean="0">
                <a:solidFill>
                  <a:srgbClr val="CC0099"/>
                </a:solidFill>
              </a:rPr>
              <a:t> </a:t>
            </a:r>
            <a:r>
              <a:rPr lang="en-US" dirty="0" err="1" smtClean="0">
                <a:solidFill>
                  <a:srgbClr val="CC0099"/>
                </a:solidFill>
              </a:rPr>
              <a:t>thuộc</a:t>
            </a:r>
            <a:r>
              <a:rPr lang="en-US" dirty="0" smtClean="0">
                <a:solidFill>
                  <a:srgbClr val="CC0099"/>
                </a:solidFill>
              </a:rPr>
              <a:t> </a:t>
            </a:r>
            <a:r>
              <a:rPr lang="en-US" dirty="0" err="1" smtClean="0">
                <a:solidFill>
                  <a:srgbClr val="CC0099"/>
                </a:solidFill>
              </a:rPr>
              <a:t>nghiên</a:t>
            </a:r>
            <a:r>
              <a:rPr lang="en-US" dirty="0" smtClean="0">
                <a:solidFill>
                  <a:srgbClr val="CC0099"/>
                </a:solidFill>
              </a:rPr>
              <a:t> </a:t>
            </a:r>
            <a:r>
              <a:rPr lang="en-US" dirty="0" err="1" smtClean="0">
                <a:solidFill>
                  <a:srgbClr val="CC0099"/>
                </a:solidFill>
              </a:rPr>
              <a:t>cứu</a:t>
            </a:r>
            <a:r>
              <a:rPr lang="en-US" dirty="0" smtClean="0">
                <a:solidFill>
                  <a:srgbClr val="CC0099"/>
                </a:solidFill>
              </a:rPr>
              <a:t>, </a:t>
            </a:r>
            <a:r>
              <a:rPr lang="en-US" dirty="0" err="1" smtClean="0">
                <a:solidFill>
                  <a:srgbClr val="CC0099"/>
                </a:solidFill>
              </a:rPr>
              <a:t>đề</a:t>
            </a:r>
            <a:r>
              <a:rPr lang="en-US" dirty="0" smtClean="0">
                <a:solidFill>
                  <a:srgbClr val="CC0099"/>
                </a:solidFill>
              </a:rPr>
              <a:t> </a:t>
            </a:r>
            <a:r>
              <a:rPr lang="en-US" dirty="0" err="1" smtClean="0">
                <a:solidFill>
                  <a:srgbClr val="CC0099"/>
                </a:solidFill>
              </a:rPr>
              <a:t>xuất</a:t>
            </a:r>
            <a:r>
              <a:rPr lang="en-US" dirty="0" smtClean="0">
                <a:solidFill>
                  <a:srgbClr val="CC0099"/>
                </a:solidFill>
              </a:rPr>
              <a:t> </a:t>
            </a:r>
            <a:r>
              <a:rPr lang="en-US" dirty="0" err="1" smtClean="0">
                <a:solidFill>
                  <a:srgbClr val="CC0099"/>
                </a:solidFill>
              </a:rPr>
              <a:t>các</a:t>
            </a:r>
            <a:r>
              <a:rPr lang="en-US" dirty="0" smtClean="0">
                <a:solidFill>
                  <a:srgbClr val="CC0099"/>
                </a:solidFill>
              </a:rPr>
              <a:t> </a:t>
            </a:r>
            <a:r>
              <a:rPr lang="en-US" dirty="0" err="1" smtClean="0">
                <a:solidFill>
                  <a:srgbClr val="CC0099"/>
                </a:solidFill>
              </a:rPr>
              <a:t>nhiệm</a:t>
            </a:r>
            <a:r>
              <a:rPr lang="en-US" dirty="0" smtClean="0">
                <a:solidFill>
                  <a:srgbClr val="CC0099"/>
                </a:solidFill>
              </a:rPr>
              <a:t> </a:t>
            </a:r>
            <a:r>
              <a:rPr lang="en-US" dirty="0" err="1" smtClean="0">
                <a:solidFill>
                  <a:srgbClr val="CC0099"/>
                </a:solidFill>
              </a:rPr>
              <a:t>vụ</a:t>
            </a:r>
            <a:r>
              <a:rPr lang="en-US" dirty="0" smtClean="0">
                <a:solidFill>
                  <a:srgbClr val="CC0099"/>
                </a:solidFill>
              </a:rPr>
              <a:t>, </a:t>
            </a:r>
            <a:r>
              <a:rPr lang="en-US" dirty="0" err="1" smtClean="0">
                <a:solidFill>
                  <a:srgbClr val="CC0099"/>
                </a:solidFill>
              </a:rPr>
              <a:t>đề</a:t>
            </a:r>
            <a:r>
              <a:rPr lang="en-US" dirty="0" smtClean="0">
                <a:solidFill>
                  <a:srgbClr val="CC0099"/>
                </a:solidFill>
              </a:rPr>
              <a:t> </a:t>
            </a:r>
            <a:r>
              <a:rPr lang="en-US" dirty="0" err="1" smtClean="0">
                <a:solidFill>
                  <a:srgbClr val="CC0099"/>
                </a:solidFill>
              </a:rPr>
              <a:t>án</a:t>
            </a:r>
            <a:r>
              <a:rPr lang="en-US" dirty="0" smtClean="0">
                <a:solidFill>
                  <a:srgbClr val="CC0099"/>
                </a:solidFill>
              </a:rPr>
              <a:t>, </a:t>
            </a:r>
            <a:r>
              <a:rPr lang="en-US" dirty="0" err="1" smtClean="0">
                <a:solidFill>
                  <a:srgbClr val="CC0099"/>
                </a:solidFill>
              </a:rPr>
              <a:t>dự</a:t>
            </a:r>
            <a:r>
              <a:rPr lang="en-US" dirty="0" smtClean="0">
                <a:solidFill>
                  <a:srgbClr val="CC0099"/>
                </a:solidFill>
              </a:rPr>
              <a:t> </a:t>
            </a:r>
            <a:r>
              <a:rPr lang="en-US" dirty="0" err="1" smtClean="0">
                <a:solidFill>
                  <a:srgbClr val="CC0099"/>
                </a:solidFill>
              </a:rPr>
              <a:t>án</a:t>
            </a:r>
            <a:r>
              <a:rPr lang="en-US" dirty="0" smtClean="0">
                <a:solidFill>
                  <a:srgbClr val="CC0099"/>
                </a:solidFill>
              </a:rPr>
              <a:t> </a:t>
            </a:r>
            <a:r>
              <a:rPr lang="en-US" dirty="0" err="1" smtClean="0">
                <a:solidFill>
                  <a:srgbClr val="CC0099"/>
                </a:solidFill>
              </a:rPr>
              <a:t>triển</a:t>
            </a:r>
            <a:r>
              <a:rPr lang="en-US" dirty="0" smtClean="0">
                <a:solidFill>
                  <a:srgbClr val="CC0099"/>
                </a:solidFill>
              </a:rPr>
              <a:t> </a:t>
            </a:r>
            <a:r>
              <a:rPr lang="en-US" dirty="0" err="1" smtClean="0">
                <a:solidFill>
                  <a:srgbClr val="CC0099"/>
                </a:solidFill>
              </a:rPr>
              <a:t>khai</a:t>
            </a:r>
            <a:r>
              <a:rPr lang="en-US" dirty="0" smtClean="0">
                <a:solidFill>
                  <a:srgbClr val="CC0099"/>
                </a:solidFill>
              </a:rPr>
              <a:t> </a:t>
            </a:r>
            <a:r>
              <a:rPr lang="en-US" dirty="0" err="1" smtClean="0">
                <a:solidFill>
                  <a:srgbClr val="CC0099"/>
                </a:solidFill>
              </a:rPr>
              <a:t>thực</a:t>
            </a:r>
            <a:r>
              <a:rPr lang="en-US" dirty="0" smtClean="0">
                <a:solidFill>
                  <a:srgbClr val="CC0099"/>
                </a:solidFill>
              </a:rPr>
              <a:t> </a:t>
            </a:r>
            <a:r>
              <a:rPr lang="en-US" dirty="0" err="1" smtClean="0">
                <a:solidFill>
                  <a:srgbClr val="CC0099"/>
                </a:solidFill>
              </a:rPr>
              <a:t>hiện</a:t>
            </a:r>
            <a:r>
              <a:rPr lang="en-US" dirty="0" smtClean="0">
                <a:solidFill>
                  <a:srgbClr val="CC0099"/>
                </a:solidFill>
              </a:rPr>
              <a:t> </a:t>
            </a:r>
            <a:r>
              <a:rPr lang="en-US" dirty="0" err="1" smtClean="0">
                <a:solidFill>
                  <a:srgbClr val="CC0099"/>
                </a:solidFill>
              </a:rPr>
              <a:t>các</a:t>
            </a:r>
            <a:r>
              <a:rPr lang="en-US" dirty="0" smtClean="0">
                <a:solidFill>
                  <a:srgbClr val="CC0099"/>
                </a:solidFill>
              </a:rPr>
              <a:t> </a:t>
            </a:r>
            <a:r>
              <a:rPr lang="en-US" dirty="0" err="1" smtClean="0">
                <a:solidFill>
                  <a:srgbClr val="CC0099"/>
                </a:solidFill>
              </a:rPr>
              <a:t>nhiệm</a:t>
            </a:r>
            <a:r>
              <a:rPr lang="en-US" dirty="0" smtClean="0">
                <a:solidFill>
                  <a:srgbClr val="CC0099"/>
                </a:solidFill>
              </a:rPr>
              <a:t> </a:t>
            </a:r>
            <a:r>
              <a:rPr lang="en-US" dirty="0" err="1" smtClean="0">
                <a:solidFill>
                  <a:srgbClr val="CC0099"/>
                </a:solidFill>
              </a:rPr>
              <a:t>vụ</a:t>
            </a:r>
            <a:r>
              <a:rPr lang="en-US" dirty="0" smtClean="0">
                <a:solidFill>
                  <a:srgbClr val="CC0099"/>
                </a:solidFill>
              </a:rPr>
              <a:t> </a:t>
            </a:r>
            <a:r>
              <a:rPr lang="en-US" dirty="0" err="1" smtClean="0">
                <a:solidFill>
                  <a:srgbClr val="CC0099"/>
                </a:solidFill>
              </a:rPr>
              <a:t>báo</a:t>
            </a:r>
            <a:r>
              <a:rPr lang="en-US" dirty="0" smtClean="0">
                <a:solidFill>
                  <a:srgbClr val="CC0099"/>
                </a:solidFill>
              </a:rPr>
              <a:t> </a:t>
            </a:r>
            <a:r>
              <a:rPr lang="en-US" dirty="0" err="1" smtClean="0">
                <a:solidFill>
                  <a:srgbClr val="CC0099"/>
                </a:solidFill>
              </a:rPr>
              <a:t>cáo</a:t>
            </a:r>
            <a:r>
              <a:rPr lang="en-US" dirty="0" smtClean="0">
                <a:solidFill>
                  <a:srgbClr val="CC0099"/>
                </a:solidFill>
              </a:rPr>
              <a:t> </a:t>
            </a:r>
            <a:r>
              <a:rPr lang="en-US" dirty="0" err="1" smtClean="0">
                <a:solidFill>
                  <a:srgbClr val="CC0099"/>
                </a:solidFill>
              </a:rPr>
              <a:t>trước</a:t>
            </a:r>
            <a:r>
              <a:rPr lang="en-US" dirty="0" smtClean="0">
                <a:solidFill>
                  <a:srgbClr val="CC0099"/>
                </a:solidFill>
              </a:rPr>
              <a:t> 31/01/2018</a:t>
            </a:r>
            <a:endParaRPr lang="en-US" dirty="0">
              <a:solidFill>
                <a:srgbClr val="CC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6" descr="Kết quả hình ảnh cho cá tra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5123" name="AutoShape 8" descr="Kết quả hình ảnh cho cá tra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5124" name="AutoShape 10" descr="Kết quả hình ảnh cho cá tra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5125" name="AutoShape 12" descr="Kết quả hình ảnh cho cá tra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5126" name="AutoShape 15" descr="Hình ảnh có liên quan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5127" name="AutoShape 20" descr="Hình ảnh có liên quan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5128" name="AutoShape 23" descr="Hình ảnh có liên quan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5129" name="Title 1"/>
          <p:cNvSpPr>
            <a:spLocks/>
          </p:cNvSpPr>
          <p:nvPr/>
        </p:nvSpPr>
        <p:spPr bwMode="auto">
          <a:xfrm>
            <a:off x="2881313" y="219075"/>
            <a:ext cx="7135812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 b="1" dirty="0" err="1" smtClean="0">
                <a:solidFill>
                  <a:srgbClr val="663300"/>
                </a:solidFill>
              </a:rPr>
              <a:t>Hoạt</a:t>
            </a:r>
            <a:r>
              <a:rPr lang="en-US" sz="3200" b="1" dirty="0" smtClean="0">
                <a:solidFill>
                  <a:srgbClr val="663300"/>
                </a:solidFill>
              </a:rPr>
              <a:t> </a:t>
            </a:r>
            <a:r>
              <a:rPr lang="en-US" sz="3200" b="1" dirty="0" err="1" smtClean="0">
                <a:solidFill>
                  <a:srgbClr val="663300"/>
                </a:solidFill>
              </a:rPr>
              <a:t>động</a:t>
            </a:r>
            <a:r>
              <a:rPr lang="en-US" sz="3200" b="1" dirty="0" smtClean="0">
                <a:solidFill>
                  <a:srgbClr val="663300"/>
                </a:solidFill>
              </a:rPr>
              <a:t> </a:t>
            </a:r>
            <a:r>
              <a:rPr lang="en-US" sz="3200" b="1" dirty="0" err="1" smtClean="0">
                <a:solidFill>
                  <a:srgbClr val="663300"/>
                </a:solidFill>
              </a:rPr>
              <a:t>triển</a:t>
            </a:r>
            <a:r>
              <a:rPr lang="en-US" sz="3200" b="1" dirty="0" smtClean="0">
                <a:solidFill>
                  <a:srgbClr val="663300"/>
                </a:solidFill>
              </a:rPr>
              <a:t> </a:t>
            </a:r>
            <a:r>
              <a:rPr lang="en-US" sz="3200" b="1" dirty="0" err="1" smtClean="0">
                <a:solidFill>
                  <a:srgbClr val="663300"/>
                </a:solidFill>
              </a:rPr>
              <a:t>khai</a:t>
            </a:r>
            <a:r>
              <a:rPr lang="en-US" sz="3200" b="1" dirty="0" smtClean="0">
                <a:solidFill>
                  <a:srgbClr val="663300"/>
                </a:solidFill>
              </a:rPr>
              <a:t> </a:t>
            </a:r>
            <a:r>
              <a:rPr lang="en-US" sz="3200" b="1" dirty="0" err="1" smtClean="0">
                <a:solidFill>
                  <a:srgbClr val="663300"/>
                </a:solidFill>
              </a:rPr>
              <a:t>từ</a:t>
            </a:r>
            <a:r>
              <a:rPr lang="en-US" sz="3200" b="1" dirty="0" smtClean="0">
                <a:solidFill>
                  <a:srgbClr val="663300"/>
                </a:solidFill>
              </a:rPr>
              <a:t> </a:t>
            </a:r>
            <a:r>
              <a:rPr lang="en-US" sz="3200" b="1" dirty="0" err="1" smtClean="0">
                <a:solidFill>
                  <a:srgbClr val="663300"/>
                </a:solidFill>
              </a:rPr>
              <a:t>Chính</a:t>
            </a:r>
            <a:r>
              <a:rPr lang="en-US" sz="3200" b="1" dirty="0" smtClean="0">
                <a:solidFill>
                  <a:srgbClr val="663300"/>
                </a:solidFill>
              </a:rPr>
              <a:t> </a:t>
            </a:r>
            <a:r>
              <a:rPr lang="en-US" sz="3200" b="1" dirty="0" err="1" smtClean="0">
                <a:solidFill>
                  <a:srgbClr val="663300"/>
                </a:solidFill>
              </a:rPr>
              <a:t>phủ</a:t>
            </a:r>
            <a:endParaRPr lang="en-US" sz="3200" b="1" dirty="0">
              <a:solidFill>
                <a:srgbClr val="6633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0457" y="2415453"/>
            <a:ext cx="200025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996600"/>
                </a:solidFill>
              </a:rPr>
              <a:t>26/3/2018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244436" y="2438408"/>
            <a:ext cx="9947564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 dirty="0" err="1" smtClean="0">
                <a:solidFill>
                  <a:srgbClr val="996600"/>
                </a:solidFill>
              </a:rPr>
              <a:t>Bộ</a:t>
            </a:r>
            <a:r>
              <a:rPr lang="en-US" sz="2400" dirty="0" smtClean="0">
                <a:solidFill>
                  <a:srgbClr val="996600"/>
                </a:solidFill>
              </a:rPr>
              <a:t> KH-ĐT ban </a:t>
            </a:r>
            <a:r>
              <a:rPr lang="en-US" sz="2400" dirty="0" err="1" smtClean="0">
                <a:solidFill>
                  <a:srgbClr val="996600"/>
                </a:solidFill>
              </a:rPr>
              <a:t>hành</a:t>
            </a:r>
            <a:r>
              <a:rPr lang="en-US" sz="2400" dirty="0" smtClean="0">
                <a:solidFill>
                  <a:srgbClr val="996600"/>
                </a:solidFill>
              </a:rPr>
              <a:t> QĐ </a:t>
            </a:r>
            <a:r>
              <a:rPr lang="en-US" sz="2400" dirty="0" err="1" smtClean="0">
                <a:solidFill>
                  <a:srgbClr val="996600"/>
                </a:solidFill>
              </a:rPr>
              <a:t>số</a:t>
            </a:r>
            <a:r>
              <a:rPr lang="en-US" sz="2400" dirty="0" smtClean="0">
                <a:solidFill>
                  <a:srgbClr val="996600"/>
                </a:solidFill>
              </a:rPr>
              <a:t> 337 </a:t>
            </a:r>
            <a:r>
              <a:rPr lang="en-US" sz="2400" dirty="0" err="1" smtClean="0">
                <a:solidFill>
                  <a:srgbClr val="996600"/>
                </a:solidFill>
              </a:rPr>
              <a:t>về</a:t>
            </a:r>
            <a:r>
              <a:rPr lang="en-US" sz="2400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Kế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hoạch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triển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khai</a:t>
            </a:r>
            <a:r>
              <a:rPr lang="en-US" sz="2400" i="1" dirty="0" smtClean="0">
                <a:solidFill>
                  <a:srgbClr val="996600"/>
                </a:solidFill>
              </a:rPr>
              <a:t> NQ 120:</a:t>
            </a:r>
          </a:p>
          <a:p>
            <a:pPr>
              <a:spcBef>
                <a:spcPts val="600"/>
              </a:spcBef>
            </a:pPr>
            <a:r>
              <a:rPr lang="en-US" sz="2400" i="1" dirty="0" smtClean="0">
                <a:solidFill>
                  <a:srgbClr val="996600"/>
                </a:solidFill>
              </a:rPr>
              <a:t>-</a:t>
            </a:r>
            <a:r>
              <a:rPr lang="en-US" sz="2400" dirty="0" smtClean="0">
                <a:solidFill>
                  <a:srgbClr val="996600"/>
                </a:solidFill>
              </a:rPr>
              <a:t> </a:t>
            </a:r>
            <a:r>
              <a:rPr lang="en-US" sz="2400" dirty="0" err="1" smtClean="0">
                <a:solidFill>
                  <a:srgbClr val="996600"/>
                </a:solidFill>
              </a:rPr>
              <a:t>Xây</a:t>
            </a:r>
            <a:r>
              <a:rPr lang="en-US" sz="2400" dirty="0" smtClean="0">
                <a:solidFill>
                  <a:srgbClr val="996600"/>
                </a:solidFill>
              </a:rPr>
              <a:t> </a:t>
            </a:r>
            <a:r>
              <a:rPr lang="en-US" sz="2400" dirty="0" err="1" smtClean="0">
                <a:solidFill>
                  <a:srgbClr val="996600"/>
                </a:solidFill>
              </a:rPr>
              <a:t>dựng</a:t>
            </a:r>
            <a:r>
              <a:rPr lang="en-US" sz="2400" dirty="0" smtClean="0">
                <a:solidFill>
                  <a:srgbClr val="996600"/>
                </a:solidFill>
              </a:rPr>
              <a:t> “</a:t>
            </a:r>
            <a:r>
              <a:rPr lang="en-US" sz="2400" i="1" dirty="0" err="1" smtClean="0">
                <a:solidFill>
                  <a:srgbClr val="996600"/>
                </a:solidFill>
              </a:rPr>
              <a:t>Quy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hoạch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tổng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thể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phát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triển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bền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vững</a:t>
            </a:r>
            <a:r>
              <a:rPr lang="en-US" sz="2400" i="1" dirty="0" smtClean="0">
                <a:solidFill>
                  <a:srgbClr val="996600"/>
                </a:solidFill>
              </a:rPr>
              <a:t> ĐBSCL </a:t>
            </a:r>
            <a:r>
              <a:rPr lang="en-US" sz="2400" i="1" dirty="0" err="1" smtClean="0">
                <a:solidFill>
                  <a:srgbClr val="996600"/>
                </a:solidFill>
              </a:rPr>
              <a:t>thích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ứng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với</a:t>
            </a:r>
            <a:r>
              <a:rPr lang="en-US" sz="2400" i="1" dirty="0" smtClean="0">
                <a:solidFill>
                  <a:srgbClr val="996600"/>
                </a:solidFill>
              </a:rPr>
              <a:t> BĐKH </a:t>
            </a:r>
            <a:r>
              <a:rPr lang="en-US" sz="2400" i="1" dirty="0" err="1" smtClean="0">
                <a:solidFill>
                  <a:srgbClr val="996600"/>
                </a:solidFill>
              </a:rPr>
              <a:t>đến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năm</a:t>
            </a:r>
            <a:r>
              <a:rPr lang="en-US" sz="2400" i="1" dirty="0" smtClean="0">
                <a:solidFill>
                  <a:srgbClr val="996600"/>
                </a:solidFill>
              </a:rPr>
              <a:t> 2030, </a:t>
            </a:r>
            <a:r>
              <a:rPr lang="en-US" sz="2400" i="1" dirty="0" err="1" smtClean="0">
                <a:solidFill>
                  <a:srgbClr val="996600"/>
                </a:solidFill>
              </a:rPr>
              <a:t>tầm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nhìn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đến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năm</a:t>
            </a:r>
            <a:r>
              <a:rPr lang="en-US" sz="2400" i="1" dirty="0" smtClean="0">
                <a:solidFill>
                  <a:srgbClr val="996600"/>
                </a:solidFill>
              </a:rPr>
              <a:t> 2050</a:t>
            </a:r>
            <a:r>
              <a:rPr lang="en-US" sz="2400" dirty="0" smtClean="0">
                <a:solidFill>
                  <a:srgbClr val="996600"/>
                </a:solidFill>
              </a:rPr>
              <a:t>” </a:t>
            </a:r>
            <a:r>
              <a:rPr lang="en-US" sz="2400" dirty="0" err="1" smtClean="0">
                <a:solidFill>
                  <a:srgbClr val="996600"/>
                </a:solidFill>
              </a:rPr>
              <a:t>thuộc</a:t>
            </a:r>
            <a:r>
              <a:rPr lang="en-US" sz="2400" dirty="0" smtClean="0">
                <a:solidFill>
                  <a:srgbClr val="996600"/>
                </a:solidFill>
              </a:rPr>
              <a:t> </a:t>
            </a:r>
            <a:r>
              <a:rPr lang="en-US" sz="2400" dirty="0" err="1" smtClean="0">
                <a:solidFill>
                  <a:srgbClr val="996600"/>
                </a:solidFill>
              </a:rPr>
              <a:t>tiểu</a:t>
            </a:r>
            <a:r>
              <a:rPr lang="en-US" sz="2400" dirty="0" smtClean="0">
                <a:solidFill>
                  <a:srgbClr val="996600"/>
                </a:solidFill>
              </a:rPr>
              <a:t> DA # 6 </a:t>
            </a:r>
            <a:r>
              <a:rPr lang="en-US" sz="2400" dirty="0" err="1" smtClean="0">
                <a:solidFill>
                  <a:srgbClr val="996600"/>
                </a:solidFill>
              </a:rPr>
              <a:t>của</a:t>
            </a:r>
            <a:r>
              <a:rPr lang="en-US" sz="2400" dirty="0" smtClean="0">
                <a:solidFill>
                  <a:srgbClr val="996600"/>
                </a:solidFill>
              </a:rPr>
              <a:t> </a:t>
            </a:r>
            <a:r>
              <a:rPr lang="en-US" sz="2400" dirty="0" err="1" smtClean="0">
                <a:solidFill>
                  <a:srgbClr val="996600"/>
                </a:solidFill>
              </a:rPr>
              <a:t>Dự</a:t>
            </a:r>
            <a:r>
              <a:rPr lang="en-US" sz="2400" dirty="0" smtClean="0">
                <a:solidFill>
                  <a:srgbClr val="996600"/>
                </a:solidFill>
              </a:rPr>
              <a:t> </a:t>
            </a:r>
            <a:r>
              <a:rPr lang="en-US" sz="2400" dirty="0" err="1" smtClean="0">
                <a:solidFill>
                  <a:srgbClr val="996600"/>
                </a:solidFill>
              </a:rPr>
              <a:t>án</a:t>
            </a:r>
            <a:r>
              <a:rPr lang="en-US" sz="2400" dirty="0" smtClean="0">
                <a:solidFill>
                  <a:srgbClr val="996600"/>
                </a:solidFill>
              </a:rPr>
              <a:t> “</a:t>
            </a:r>
            <a:r>
              <a:rPr lang="en-US" sz="2400" i="1" dirty="0" err="1" smtClean="0">
                <a:solidFill>
                  <a:srgbClr val="996600"/>
                </a:solidFill>
              </a:rPr>
              <a:t>Chống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chịu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khí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hậu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tổng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hợp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và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sinh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kế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bền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vững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vùng</a:t>
            </a:r>
            <a:r>
              <a:rPr lang="en-US" sz="2400" i="1" dirty="0" smtClean="0">
                <a:solidFill>
                  <a:srgbClr val="996600"/>
                </a:solidFill>
              </a:rPr>
              <a:t> ĐBSCL</a:t>
            </a:r>
            <a:r>
              <a:rPr lang="en-US" sz="2400" dirty="0" smtClean="0">
                <a:solidFill>
                  <a:srgbClr val="996600"/>
                </a:solidFill>
              </a:rPr>
              <a:t>” – WB</a:t>
            </a:r>
          </a:p>
          <a:p>
            <a:pPr>
              <a:spcBef>
                <a:spcPts val="600"/>
              </a:spcBef>
            </a:pPr>
            <a:endParaRPr lang="en-US" sz="2400" i="1" dirty="0">
              <a:solidFill>
                <a:srgbClr val="99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6" descr="Kết quả hình ảnh cho cá tra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5123" name="AutoShape 8" descr="Kết quả hình ảnh cho cá tra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5124" name="AutoShape 10" descr="Kết quả hình ảnh cho cá tra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5125" name="AutoShape 12" descr="Kết quả hình ảnh cho cá tra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5126" name="AutoShape 15" descr="Hình ảnh có liên quan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5127" name="AutoShape 20" descr="Hình ảnh có liên quan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5128" name="AutoShape 23" descr="Hình ảnh có liên quan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13" name="Rectangle 12"/>
          <p:cNvSpPr/>
          <p:nvPr/>
        </p:nvSpPr>
        <p:spPr>
          <a:xfrm>
            <a:off x="180107" y="1866357"/>
            <a:ext cx="739832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err="1" smtClean="0">
                <a:solidFill>
                  <a:srgbClr val="CC0099"/>
                </a:solidFill>
              </a:rPr>
              <a:t>Bộ</a:t>
            </a:r>
            <a:r>
              <a:rPr lang="en-US" i="1" dirty="0" smtClean="0">
                <a:solidFill>
                  <a:srgbClr val="CC0099"/>
                </a:solidFill>
              </a:rPr>
              <a:t> TN-MT </a:t>
            </a:r>
            <a:r>
              <a:rPr lang="en-US" i="1" dirty="0" err="1" smtClean="0">
                <a:solidFill>
                  <a:srgbClr val="CC0099"/>
                </a:solidFill>
              </a:rPr>
              <a:t>tổ</a:t>
            </a:r>
            <a:r>
              <a:rPr lang="en-US" i="1" dirty="0" smtClean="0">
                <a:solidFill>
                  <a:srgbClr val="CC0099"/>
                </a:solidFill>
              </a:rPr>
              <a:t> </a:t>
            </a:r>
            <a:r>
              <a:rPr lang="en-US" i="1" dirty="0" err="1" smtClean="0">
                <a:solidFill>
                  <a:srgbClr val="CC0099"/>
                </a:solidFill>
              </a:rPr>
              <a:t>chức</a:t>
            </a:r>
            <a:r>
              <a:rPr lang="en-US" i="1" dirty="0" smtClean="0">
                <a:solidFill>
                  <a:srgbClr val="CC0099"/>
                </a:solidFill>
              </a:rPr>
              <a:t> </a:t>
            </a:r>
            <a:r>
              <a:rPr lang="en-US" i="1" dirty="0" err="1" smtClean="0">
                <a:solidFill>
                  <a:srgbClr val="CC0099"/>
                </a:solidFill>
              </a:rPr>
              <a:t>Hội</a:t>
            </a:r>
            <a:r>
              <a:rPr lang="en-US" i="1" dirty="0" smtClean="0">
                <a:solidFill>
                  <a:srgbClr val="CC0099"/>
                </a:solidFill>
              </a:rPr>
              <a:t> </a:t>
            </a:r>
            <a:r>
              <a:rPr lang="en-US" i="1" dirty="0" err="1" smtClean="0">
                <a:solidFill>
                  <a:srgbClr val="CC0099"/>
                </a:solidFill>
              </a:rPr>
              <a:t>thảo</a:t>
            </a:r>
            <a:r>
              <a:rPr lang="en-US" i="1" dirty="0" smtClean="0">
                <a:solidFill>
                  <a:srgbClr val="CC0099"/>
                </a:solidFill>
              </a:rPr>
              <a:t> </a:t>
            </a:r>
            <a:r>
              <a:rPr lang="en-US" i="1" dirty="0" err="1" smtClean="0">
                <a:solidFill>
                  <a:srgbClr val="CC0099"/>
                </a:solidFill>
              </a:rPr>
              <a:t>tham</a:t>
            </a:r>
            <a:r>
              <a:rPr lang="en-US" i="1" dirty="0" smtClean="0">
                <a:solidFill>
                  <a:srgbClr val="CC0099"/>
                </a:solidFill>
              </a:rPr>
              <a:t> </a:t>
            </a:r>
            <a:r>
              <a:rPr lang="en-US" i="1" dirty="0" err="1" smtClean="0">
                <a:solidFill>
                  <a:srgbClr val="CC0099"/>
                </a:solidFill>
              </a:rPr>
              <a:t>vấn</a:t>
            </a:r>
            <a:r>
              <a:rPr lang="en-US" i="1" dirty="0" smtClean="0">
                <a:solidFill>
                  <a:srgbClr val="CC0099"/>
                </a:solidFill>
              </a:rPr>
              <a:t> </a:t>
            </a:r>
            <a:r>
              <a:rPr lang="en-US" i="1" dirty="0" err="1" smtClean="0">
                <a:solidFill>
                  <a:srgbClr val="CC0099"/>
                </a:solidFill>
              </a:rPr>
              <a:t>về</a:t>
            </a:r>
            <a:r>
              <a:rPr lang="en-US" i="1" dirty="0" smtClean="0">
                <a:solidFill>
                  <a:srgbClr val="CC0099"/>
                </a:solidFill>
              </a:rPr>
              <a:t> </a:t>
            </a:r>
            <a:r>
              <a:rPr lang="en-US" i="1" dirty="0" err="1" smtClean="0">
                <a:solidFill>
                  <a:srgbClr val="CC0099"/>
                </a:solidFill>
              </a:rPr>
              <a:t>chương</a:t>
            </a:r>
            <a:r>
              <a:rPr lang="en-US" i="1" dirty="0" smtClean="0">
                <a:solidFill>
                  <a:srgbClr val="CC0099"/>
                </a:solidFill>
              </a:rPr>
              <a:t> </a:t>
            </a:r>
            <a:r>
              <a:rPr lang="en-US" i="1" dirty="0" err="1" smtClean="0">
                <a:solidFill>
                  <a:srgbClr val="CC0099"/>
                </a:solidFill>
              </a:rPr>
              <a:t>trình</a:t>
            </a:r>
            <a:r>
              <a:rPr lang="en-US" i="1" dirty="0" smtClean="0">
                <a:solidFill>
                  <a:srgbClr val="CC0099"/>
                </a:solidFill>
              </a:rPr>
              <a:t> </a:t>
            </a:r>
            <a:r>
              <a:rPr lang="en-US" i="1" dirty="0" err="1" smtClean="0">
                <a:solidFill>
                  <a:srgbClr val="CC0099"/>
                </a:solidFill>
              </a:rPr>
              <a:t>hành</a:t>
            </a:r>
            <a:r>
              <a:rPr lang="en-US" i="1" dirty="0" smtClean="0">
                <a:solidFill>
                  <a:srgbClr val="CC0099"/>
                </a:solidFill>
              </a:rPr>
              <a:t> </a:t>
            </a:r>
            <a:r>
              <a:rPr lang="en-US" i="1" dirty="0" err="1" smtClean="0">
                <a:solidFill>
                  <a:srgbClr val="CC0099"/>
                </a:solidFill>
              </a:rPr>
              <a:t>động</a:t>
            </a:r>
            <a:r>
              <a:rPr lang="en-US" i="1" dirty="0" smtClean="0">
                <a:solidFill>
                  <a:srgbClr val="CC0099"/>
                </a:solidFill>
              </a:rPr>
              <a:t> </a:t>
            </a:r>
            <a:r>
              <a:rPr lang="en-US" i="1" dirty="0" err="1" smtClean="0">
                <a:solidFill>
                  <a:srgbClr val="CC0099"/>
                </a:solidFill>
              </a:rPr>
              <a:t>tổng</a:t>
            </a:r>
            <a:r>
              <a:rPr lang="en-US" i="1" dirty="0" smtClean="0">
                <a:solidFill>
                  <a:srgbClr val="CC0099"/>
                </a:solidFill>
              </a:rPr>
              <a:t> </a:t>
            </a:r>
            <a:r>
              <a:rPr lang="en-US" i="1" dirty="0" err="1" smtClean="0">
                <a:solidFill>
                  <a:srgbClr val="CC0099"/>
                </a:solidFill>
              </a:rPr>
              <a:t>thể</a:t>
            </a:r>
            <a:r>
              <a:rPr lang="en-US" i="1" dirty="0" smtClean="0">
                <a:solidFill>
                  <a:srgbClr val="CC0099"/>
                </a:solidFill>
              </a:rPr>
              <a:t> </a:t>
            </a:r>
            <a:r>
              <a:rPr lang="en-US" i="1" dirty="0" err="1" smtClean="0">
                <a:solidFill>
                  <a:srgbClr val="CC0099"/>
                </a:solidFill>
              </a:rPr>
              <a:t>thực</a:t>
            </a:r>
            <a:r>
              <a:rPr lang="en-US" i="1" dirty="0" smtClean="0">
                <a:solidFill>
                  <a:srgbClr val="CC0099"/>
                </a:solidFill>
              </a:rPr>
              <a:t> </a:t>
            </a:r>
            <a:r>
              <a:rPr lang="en-US" i="1" dirty="0" err="1" smtClean="0">
                <a:solidFill>
                  <a:srgbClr val="CC0099"/>
                </a:solidFill>
              </a:rPr>
              <a:t>hiện</a:t>
            </a:r>
            <a:r>
              <a:rPr lang="en-US" i="1" dirty="0" smtClean="0">
                <a:solidFill>
                  <a:srgbClr val="CC0099"/>
                </a:solidFill>
              </a:rPr>
              <a:t> NQ 120 </a:t>
            </a:r>
            <a:r>
              <a:rPr lang="en-US" i="1" dirty="0" err="1" smtClean="0">
                <a:solidFill>
                  <a:srgbClr val="CC0099"/>
                </a:solidFill>
              </a:rPr>
              <a:t>tại</a:t>
            </a:r>
            <a:r>
              <a:rPr lang="en-US" i="1" dirty="0" smtClean="0">
                <a:solidFill>
                  <a:srgbClr val="CC0099"/>
                </a:solidFill>
              </a:rPr>
              <a:t> </a:t>
            </a:r>
            <a:r>
              <a:rPr lang="en-US" i="1" dirty="0" err="1" smtClean="0">
                <a:solidFill>
                  <a:srgbClr val="CC0099"/>
                </a:solidFill>
              </a:rPr>
              <a:t>Cần</a:t>
            </a:r>
            <a:r>
              <a:rPr lang="en-US" i="1" dirty="0" smtClean="0">
                <a:solidFill>
                  <a:srgbClr val="CC0099"/>
                </a:solidFill>
              </a:rPr>
              <a:t> </a:t>
            </a:r>
            <a:r>
              <a:rPr lang="en-US" i="1" dirty="0" err="1" smtClean="0">
                <a:solidFill>
                  <a:srgbClr val="CC0099"/>
                </a:solidFill>
              </a:rPr>
              <a:t>Thơ</a:t>
            </a:r>
            <a:r>
              <a:rPr lang="en-US" i="1" dirty="0" smtClean="0">
                <a:solidFill>
                  <a:srgbClr val="CC0099"/>
                </a:solidFill>
              </a:rPr>
              <a:t> (27/4/2018):</a:t>
            </a:r>
            <a:endParaRPr lang="en-US" dirty="0" smtClean="0">
              <a:solidFill>
                <a:srgbClr val="CC0099"/>
              </a:solidFill>
            </a:endParaRPr>
          </a:p>
          <a:p>
            <a:pPr indent="234950"/>
            <a:r>
              <a:rPr lang="en-US" dirty="0" smtClean="0">
                <a:solidFill>
                  <a:srgbClr val="CC0099"/>
                </a:solidFill>
              </a:rPr>
              <a:t>- </a:t>
            </a:r>
            <a:r>
              <a:rPr lang="vi-VN" sz="2400" i="1" dirty="0" smtClean="0">
                <a:solidFill>
                  <a:srgbClr val="CC0099"/>
                </a:solidFill>
              </a:rPr>
              <a:t>2018-2020</a:t>
            </a:r>
            <a:r>
              <a:rPr lang="en-US" sz="2400" i="1" dirty="0" smtClean="0">
                <a:solidFill>
                  <a:srgbClr val="CC0099"/>
                </a:solidFill>
              </a:rPr>
              <a:t>: </a:t>
            </a:r>
            <a:r>
              <a:rPr lang="en-US" sz="2400" i="1" dirty="0" err="1" smtClean="0">
                <a:solidFill>
                  <a:srgbClr val="CC0099"/>
                </a:solidFill>
              </a:rPr>
              <a:t>giải</a:t>
            </a:r>
            <a:r>
              <a:rPr lang="en-US" sz="2400" i="1" dirty="0" smtClean="0">
                <a:solidFill>
                  <a:srgbClr val="CC0099"/>
                </a:solidFill>
              </a:rPr>
              <a:t> </a:t>
            </a:r>
            <a:r>
              <a:rPr lang="en-US" sz="2400" i="1" dirty="0" err="1" smtClean="0">
                <a:solidFill>
                  <a:srgbClr val="CC0099"/>
                </a:solidFill>
              </a:rPr>
              <a:t>pháp</a:t>
            </a:r>
            <a:r>
              <a:rPr lang="en-US" sz="2400" i="1" dirty="0" smtClean="0">
                <a:solidFill>
                  <a:srgbClr val="CC0099"/>
                </a:solidFill>
              </a:rPr>
              <a:t> phi </a:t>
            </a:r>
            <a:r>
              <a:rPr lang="en-US" sz="2400" i="1" dirty="0" err="1" smtClean="0">
                <a:solidFill>
                  <a:srgbClr val="CC0099"/>
                </a:solidFill>
              </a:rPr>
              <a:t>công</a:t>
            </a:r>
            <a:r>
              <a:rPr lang="en-US" sz="2400" i="1" dirty="0" smtClean="0">
                <a:solidFill>
                  <a:srgbClr val="CC0099"/>
                </a:solidFill>
              </a:rPr>
              <a:t> </a:t>
            </a:r>
            <a:r>
              <a:rPr lang="en-US" sz="2400" i="1" dirty="0" err="1" smtClean="0">
                <a:solidFill>
                  <a:srgbClr val="CC0099"/>
                </a:solidFill>
              </a:rPr>
              <a:t>trình</a:t>
            </a:r>
            <a:endParaRPr lang="en-US" sz="2400" i="1" dirty="0" smtClean="0">
              <a:solidFill>
                <a:srgbClr val="CC0099"/>
              </a:solidFill>
            </a:endParaRPr>
          </a:p>
          <a:p>
            <a:pPr indent="234950"/>
            <a:r>
              <a:rPr lang="en-US" sz="2400" i="1" dirty="0" smtClean="0">
                <a:solidFill>
                  <a:srgbClr val="CC0099"/>
                </a:solidFill>
              </a:rPr>
              <a:t>- </a:t>
            </a:r>
            <a:r>
              <a:rPr lang="vi-VN" sz="2400" i="1" dirty="0" smtClean="0">
                <a:solidFill>
                  <a:srgbClr val="CC0099"/>
                </a:solidFill>
              </a:rPr>
              <a:t>2021-2030</a:t>
            </a:r>
            <a:r>
              <a:rPr lang="en-US" sz="2400" i="1" dirty="0" smtClean="0">
                <a:solidFill>
                  <a:srgbClr val="CC0099"/>
                </a:solidFill>
              </a:rPr>
              <a:t>: </a:t>
            </a:r>
            <a:r>
              <a:rPr lang="en-US" sz="2400" i="1" dirty="0" err="1" smtClean="0">
                <a:solidFill>
                  <a:srgbClr val="CC0099"/>
                </a:solidFill>
              </a:rPr>
              <a:t>giải</a:t>
            </a:r>
            <a:r>
              <a:rPr lang="en-US" sz="2400" i="1" dirty="0" smtClean="0">
                <a:solidFill>
                  <a:srgbClr val="CC0099"/>
                </a:solidFill>
              </a:rPr>
              <a:t> </a:t>
            </a:r>
            <a:r>
              <a:rPr lang="en-US" sz="2400" i="1" dirty="0" err="1" smtClean="0">
                <a:solidFill>
                  <a:srgbClr val="CC0099"/>
                </a:solidFill>
              </a:rPr>
              <a:t>pháp</a:t>
            </a:r>
            <a:r>
              <a:rPr lang="en-US" sz="2400" i="1" dirty="0" smtClean="0">
                <a:solidFill>
                  <a:srgbClr val="CC0099"/>
                </a:solidFill>
              </a:rPr>
              <a:t> </a:t>
            </a:r>
            <a:r>
              <a:rPr lang="en-US" sz="2400" i="1" dirty="0" err="1" smtClean="0">
                <a:solidFill>
                  <a:srgbClr val="CC0099"/>
                </a:solidFill>
              </a:rPr>
              <a:t>công</a:t>
            </a:r>
            <a:r>
              <a:rPr lang="en-US" sz="2400" i="1" dirty="0" smtClean="0">
                <a:solidFill>
                  <a:srgbClr val="CC0099"/>
                </a:solidFill>
              </a:rPr>
              <a:t> </a:t>
            </a:r>
            <a:r>
              <a:rPr lang="en-US" sz="2400" i="1" dirty="0" err="1" smtClean="0">
                <a:solidFill>
                  <a:srgbClr val="CC0099"/>
                </a:solidFill>
              </a:rPr>
              <a:t>trình</a:t>
            </a:r>
            <a:endParaRPr lang="en-US" sz="2400" i="1" dirty="0" smtClean="0">
              <a:solidFill>
                <a:srgbClr val="CC0099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80115" y="4066537"/>
            <a:ext cx="753686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solidFill>
                  <a:srgbClr val="CC0099"/>
                </a:solidFill>
              </a:rPr>
              <a:t>Bộ</a:t>
            </a:r>
            <a:r>
              <a:rPr lang="en-US" dirty="0" smtClean="0">
                <a:solidFill>
                  <a:srgbClr val="CC0099"/>
                </a:solidFill>
              </a:rPr>
              <a:t> </a:t>
            </a:r>
            <a:r>
              <a:rPr lang="en-US" dirty="0" err="1" smtClean="0">
                <a:solidFill>
                  <a:srgbClr val="CC0099"/>
                </a:solidFill>
              </a:rPr>
              <a:t>trưởng</a:t>
            </a:r>
            <a:r>
              <a:rPr lang="en-US" dirty="0" smtClean="0">
                <a:solidFill>
                  <a:srgbClr val="CC0099"/>
                </a:solidFill>
              </a:rPr>
              <a:t> </a:t>
            </a:r>
            <a:r>
              <a:rPr lang="en-US" dirty="0" err="1" smtClean="0">
                <a:solidFill>
                  <a:srgbClr val="CC0099"/>
                </a:solidFill>
              </a:rPr>
              <a:t>Bộ</a:t>
            </a:r>
            <a:r>
              <a:rPr lang="en-US" dirty="0" smtClean="0">
                <a:solidFill>
                  <a:srgbClr val="CC0099"/>
                </a:solidFill>
              </a:rPr>
              <a:t> TN&amp;MT </a:t>
            </a:r>
            <a:r>
              <a:rPr lang="en-US" dirty="0" err="1" smtClean="0">
                <a:solidFill>
                  <a:srgbClr val="CC0099"/>
                </a:solidFill>
              </a:rPr>
              <a:t>ký</a:t>
            </a:r>
            <a:r>
              <a:rPr lang="en-US" dirty="0" smtClean="0">
                <a:solidFill>
                  <a:srgbClr val="CC0099"/>
                </a:solidFill>
              </a:rPr>
              <a:t> QĐ </a:t>
            </a:r>
            <a:r>
              <a:rPr lang="en-US" dirty="0" smtClean="0">
                <a:solidFill>
                  <a:srgbClr val="CC0099"/>
                </a:solidFill>
              </a:rPr>
              <a:t>ban </a:t>
            </a:r>
            <a:r>
              <a:rPr lang="en-US" dirty="0" err="1" smtClean="0">
                <a:solidFill>
                  <a:srgbClr val="CC0099"/>
                </a:solidFill>
              </a:rPr>
              <a:t>hành</a:t>
            </a:r>
            <a:r>
              <a:rPr lang="en-US" dirty="0" smtClean="0">
                <a:solidFill>
                  <a:srgbClr val="CC0099"/>
                </a:solidFill>
              </a:rPr>
              <a:t> </a:t>
            </a:r>
            <a:r>
              <a:rPr lang="en-US" i="1" dirty="0" err="1" smtClean="0">
                <a:solidFill>
                  <a:srgbClr val="CC0099"/>
                </a:solidFill>
              </a:rPr>
              <a:t>Kế</a:t>
            </a:r>
            <a:r>
              <a:rPr lang="en-US" i="1" dirty="0" smtClean="0">
                <a:solidFill>
                  <a:srgbClr val="CC0099"/>
                </a:solidFill>
              </a:rPr>
              <a:t> </a:t>
            </a:r>
            <a:r>
              <a:rPr lang="en-US" i="1" dirty="0" err="1" smtClean="0">
                <a:solidFill>
                  <a:srgbClr val="CC0099"/>
                </a:solidFill>
              </a:rPr>
              <a:t>hoạch</a:t>
            </a:r>
            <a:r>
              <a:rPr lang="en-US" i="1" dirty="0" smtClean="0">
                <a:solidFill>
                  <a:srgbClr val="CC0099"/>
                </a:solidFill>
              </a:rPr>
              <a:t> </a:t>
            </a:r>
            <a:r>
              <a:rPr lang="en-US" i="1" dirty="0" err="1" smtClean="0">
                <a:solidFill>
                  <a:srgbClr val="CC0099"/>
                </a:solidFill>
              </a:rPr>
              <a:t>hành</a:t>
            </a:r>
            <a:r>
              <a:rPr lang="en-US" i="1" dirty="0" smtClean="0">
                <a:solidFill>
                  <a:srgbClr val="CC0099"/>
                </a:solidFill>
              </a:rPr>
              <a:t> </a:t>
            </a:r>
            <a:r>
              <a:rPr lang="en-US" i="1" dirty="0" err="1" smtClean="0">
                <a:solidFill>
                  <a:srgbClr val="CC0099"/>
                </a:solidFill>
              </a:rPr>
              <a:t>động</a:t>
            </a:r>
            <a:r>
              <a:rPr lang="en-US" i="1" dirty="0" smtClean="0">
                <a:solidFill>
                  <a:srgbClr val="CC0099"/>
                </a:solidFill>
              </a:rPr>
              <a:t> </a:t>
            </a:r>
            <a:r>
              <a:rPr lang="en-US" i="1" dirty="0" err="1" smtClean="0">
                <a:solidFill>
                  <a:srgbClr val="CC0099"/>
                </a:solidFill>
              </a:rPr>
              <a:t>của</a:t>
            </a:r>
            <a:r>
              <a:rPr lang="en-US" i="1" dirty="0" smtClean="0">
                <a:solidFill>
                  <a:srgbClr val="CC0099"/>
                </a:solidFill>
              </a:rPr>
              <a:t> </a:t>
            </a:r>
            <a:r>
              <a:rPr lang="en-US" i="1" dirty="0" err="1" smtClean="0">
                <a:solidFill>
                  <a:srgbClr val="CC0099"/>
                </a:solidFill>
              </a:rPr>
              <a:t>Bộ</a:t>
            </a:r>
            <a:r>
              <a:rPr lang="en-US" dirty="0" smtClean="0">
                <a:solidFill>
                  <a:srgbClr val="CC0099"/>
                </a:solidFill>
              </a:rPr>
              <a:t> (8/2018)</a:t>
            </a:r>
          </a:p>
        </p:txBody>
      </p:sp>
      <p:pic>
        <p:nvPicPr>
          <p:cNvPr id="15" name="Picture 14" descr="Hội thảo tham vấn dự thảo Chương trình hành động tổng thể thực hiện Nghị quyết 120 của Chính phủ">
            <a:hlinkClick r:id="rId3" tooltip="&quot;Hội thảo tham vấn dự thảo Chương trình hành động tổng thể thực hiện Nghị quyết 120 của Chính phủ&quot; "/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5532" y="1747349"/>
            <a:ext cx="4071648" cy="2935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249384" y="5302516"/>
            <a:ext cx="320039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996600"/>
                </a:solidFill>
              </a:rPr>
              <a:t>31/10 – 01/11/2018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338944" y="5252721"/>
            <a:ext cx="885305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solidFill>
                  <a:srgbClr val="996600"/>
                </a:solidFill>
              </a:rPr>
              <a:t>Bộ</a:t>
            </a:r>
            <a:r>
              <a:rPr lang="en-US" dirty="0" smtClean="0">
                <a:solidFill>
                  <a:srgbClr val="996600"/>
                </a:solidFill>
              </a:rPr>
              <a:t> KH-ĐT </a:t>
            </a:r>
            <a:r>
              <a:rPr lang="en-US" dirty="0" err="1" smtClean="0">
                <a:solidFill>
                  <a:srgbClr val="996600"/>
                </a:solidFill>
              </a:rPr>
              <a:t>tổ</a:t>
            </a:r>
            <a:r>
              <a:rPr lang="en-US" dirty="0" smtClean="0">
                <a:solidFill>
                  <a:srgbClr val="996600"/>
                </a:solidFill>
              </a:rPr>
              <a:t> </a:t>
            </a:r>
            <a:r>
              <a:rPr lang="en-US" dirty="0" err="1" smtClean="0">
                <a:solidFill>
                  <a:srgbClr val="996600"/>
                </a:solidFill>
              </a:rPr>
              <a:t>chức</a:t>
            </a:r>
            <a:r>
              <a:rPr lang="en-US" dirty="0" smtClean="0">
                <a:solidFill>
                  <a:srgbClr val="996600"/>
                </a:solidFill>
              </a:rPr>
              <a:t> </a:t>
            </a:r>
            <a:r>
              <a:rPr lang="en-US" i="1" dirty="0" err="1" smtClean="0">
                <a:solidFill>
                  <a:srgbClr val="996600"/>
                </a:solidFill>
              </a:rPr>
              <a:t>Hội</a:t>
            </a:r>
            <a:r>
              <a:rPr lang="en-US" i="1" dirty="0" smtClean="0">
                <a:solidFill>
                  <a:srgbClr val="996600"/>
                </a:solidFill>
              </a:rPr>
              <a:t> </a:t>
            </a:r>
            <a:r>
              <a:rPr lang="en-US" i="1" dirty="0" err="1" smtClean="0">
                <a:solidFill>
                  <a:srgbClr val="996600"/>
                </a:solidFill>
              </a:rPr>
              <a:t>thảo</a:t>
            </a:r>
            <a:r>
              <a:rPr lang="en-US" i="1" dirty="0" smtClean="0">
                <a:solidFill>
                  <a:srgbClr val="996600"/>
                </a:solidFill>
              </a:rPr>
              <a:t> </a:t>
            </a:r>
            <a:r>
              <a:rPr lang="en-US" i="1" dirty="0" err="1" smtClean="0">
                <a:solidFill>
                  <a:srgbClr val="996600"/>
                </a:solidFill>
              </a:rPr>
              <a:t>xây</a:t>
            </a:r>
            <a:r>
              <a:rPr lang="en-US" i="1" dirty="0" smtClean="0">
                <a:solidFill>
                  <a:srgbClr val="996600"/>
                </a:solidFill>
              </a:rPr>
              <a:t> </a:t>
            </a:r>
            <a:r>
              <a:rPr lang="en-US" i="1" dirty="0" err="1" smtClean="0">
                <a:solidFill>
                  <a:srgbClr val="996600"/>
                </a:solidFill>
              </a:rPr>
              <a:t>dựng</a:t>
            </a:r>
            <a:r>
              <a:rPr lang="en-US" i="1" dirty="0" smtClean="0">
                <a:solidFill>
                  <a:srgbClr val="996600"/>
                </a:solidFill>
              </a:rPr>
              <a:t> </a:t>
            </a:r>
            <a:r>
              <a:rPr lang="en-US" i="1" dirty="0" err="1" smtClean="0">
                <a:solidFill>
                  <a:srgbClr val="996600"/>
                </a:solidFill>
              </a:rPr>
              <a:t>danh</a:t>
            </a:r>
            <a:r>
              <a:rPr lang="en-US" i="1" dirty="0" smtClean="0">
                <a:solidFill>
                  <a:srgbClr val="996600"/>
                </a:solidFill>
              </a:rPr>
              <a:t> </a:t>
            </a:r>
            <a:r>
              <a:rPr lang="en-US" i="1" dirty="0" err="1" smtClean="0">
                <a:solidFill>
                  <a:srgbClr val="996600"/>
                </a:solidFill>
              </a:rPr>
              <a:t>mục</a:t>
            </a:r>
            <a:r>
              <a:rPr lang="en-US" i="1" dirty="0" smtClean="0">
                <a:solidFill>
                  <a:srgbClr val="996600"/>
                </a:solidFill>
              </a:rPr>
              <a:t> DA &amp; CT </a:t>
            </a:r>
            <a:r>
              <a:rPr lang="en-US" i="1" dirty="0" err="1" smtClean="0">
                <a:solidFill>
                  <a:srgbClr val="996600"/>
                </a:solidFill>
              </a:rPr>
              <a:t>liên</a:t>
            </a:r>
            <a:r>
              <a:rPr lang="en-US" i="1" dirty="0" smtClean="0">
                <a:solidFill>
                  <a:srgbClr val="996600"/>
                </a:solidFill>
              </a:rPr>
              <a:t> </a:t>
            </a:r>
            <a:r>
              <a:rPr lang="en-US" i="1" dirty="0" err="1" smtClean="0">
                <a:solidFill>
                  <a:srgbClr val="996600"/>
                </a:solidFill>
              </a:rPr>
              <a:t>kết</a:t>
            </a:r>
            <a:r>
              <a:rPr lang="en-US" i="1" dirty="0" smtClean="0">
                <a:solidFill>
                  <a:srgbClr val="996600"/>
                </a:solidFill>
              </a:rPr>
              <a:t> </a:t>
            </a:r>
            <a:r>
              <a:rPr lang="en-US" i="1" dirty="0" err="1" smtClean="0">
                <a:solidFill>
                  <a:srgbClr val="996600"/>
                </a:solidFill>
              </a:rPr>
              <a:t>phát</a:t>
            </a:r>
            <a:r>
              <a:rPr lang="en-US" i="1" dirty="0" smtClean="0">
                <a:solidFill>
                  <a:srgbClr val="996600"/>
                </a:solidFill>
              </a:rPr>
              <a:t> </a:t>
            </a:r>
            <a:r>
              <a:rPr lang="en-US" i="1" dirty="0" err="1" smtClean="0">
                <a:solidFill>
                  <a:srgbClr val="996600"/>
                </a:solidFill>
              </a:rPr>
              <a:t>triển</a:t>
            </a:r>
            <a:r>
              <a:rPr lang="en-US" i="1" dirty="0" smtClean="0">
                <a:solidFill>
                  <a:srgbClr val="996600"/>
                </a:solidFill>
              </a:rPr>
              <a:t> </a:t>
            </a:r>
            <a:r>
              <a:rPr lang="en-US" i="1" dirty="0" err="1" smtClean="0">
                <a:solidFill>
                  <a:srgbClr val="996600"/>
                </a:solidFill>
              </a:rPr>
              <a:t>bền</a:t>
            </a:r>
            <a:r>
              <a:rPr lang="en-US" i="1" dirty="0" smtClean="0">
                <a:solidFill>
                  <a:srgbClr val="996600"/>
                </a:solidFill>
              </a:rPr>
              <a:t> </a:t>
            </a:r>
            <a:r>
              <a:rPr lang="en-US" i="1" dirty="0" err="1" smtClean="0">
                <a:solidFill>
                  <a:srgbClr val="996600"/>
                </a:solidFill>
              </a:rPr>
              <a:t>vững</a:t>
            </a:r>
            <a:r>
              <a:rPr lang="en-US" i="1" dirty="0" smtClean="0">
                <a:solidFill>
                  <a:srgbClr val="996600"/>
                </a:solidFill>
              </a:rPr>
              <a:t> ĐBSCL</a:t>
            </a:r>
            <a:endParaRPr lang="en-US" i="1" dirty="0">
              <a:solidFill>
                <a:srgbClr val="996600"/>
              </a:solidFill>
            </a:endParaRPr>
          </a:p>
        </p:txBody>
      </p:sp>
      <p:sp>
        <p:nvSpPr>
          <p:cNvPr id="16" name="Title 1"/>
          <p:cNvSpPr>
            <a:spLocks/>
          </p:cNvSpPr>
          <p:nvPr/>
        </p:nvSpPr>
        <p:spPr bwMode="auto">
          <a:xfrm>
            <a:off x="3144549" y="232930"/>
            <a:ext cx="7135812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 b="1" dirty="0" err="1" smtClean="0">
                <a:solidFill>
                  <a:srgbClr val="663300"/>
                </a:solidFill>
              </a:rPr>
              <a:t>Hoạt</a:t>
            </a:r>
            <a:r>
              <a:rPr lang="en-US" sz="3200" b="1" dirty="0" smtClean="0">
                <a:solidFill>
                  <a:srgbClr val="663300"/>
                </a:solidFill>
              </a:rPr>
              <a:t> </a:t>
            </a:r>
            <a:r>
              <a:rPr lang="en-US" sz="3200" b="1" dirty="0" err="1" smtClean="0">
                <a:solidFill>
                  <a:srgbClr val="663300"/>
                </a:solidFill>
              </a:rPr>
              <a:t>động</a:t>
            </a:r>
            <a:r>
              <a:rPr lang="en-US" sz="3200" b="1" dirty="0" smtClean="0">
                <a:solidFill>
                  <a:srgbClr val="663300"/>
                </a:solidFill>
              </a:rPr>
              <a:t> </a:t>
            </a:r>
            <a:r>
              <a:rPr lang="en-US" sz="3200" b="1" dirty="0" err="1" smtClean="0">
                <a:solidFill>
                  <a:srgbClr val="663300"/>
                </a:solidFill>
              </a:rPr>
              <a:t>triển</a:t>
            </a:r>
            <a:r>
              <a:rPr lang="en-US" sz="3200" b="1" dirty="0" smtClean="0">
                <a:solidFill>
                  <a:srgbClr val="663300"/>
                </a:solidFill>
              </a:rPr>
              <a:t> </a:t>
            </a:r>
            <a:r>
              <a:rPr lang="en-US" sz="3200" b="1" dirty="0" err="1" smtClean="0">
                <a:solidFill>
                  <a:srgbClr val="663300"/>
                </a:solidFill>
              </a:rPr>
              <a:t>khai</a:t>
            </a:r>
            <a:r>
              <a:rPr lang="en-US" sz="3200" b="1" dirty="0" smtClean="0">
                <a:solidFill>
                  <a:srgbClr val="663300"/>
                </a:solidFill>
              </a:rPr>
              <a:t> </a:t>
            </a:r>
            <a:r>
              <a:rPr lang="en-US" sz="3200" b="1" dirty="0" err="1" smtClean="0">
                <a:solidFill>
                  <a:srgbClr val="663300"/>
                </a:solidFill>
              </a:rPr>
              <a:t>từ</a:t>
            </a:r>
            <a:r>
              <a:rPr lang="en-US" sz="3200" b="1" dirty="0" smtClean="0">
                <a:solidFill>
                  <a:srgbClr val="663300"/>
                </a:solidFill>
              </a:rPr>
              <a:t> </a:t>
            </a:r>
            <a:r>
              <a:rPr lang="en-US" sz="3200" b="1" dirty="0" err="1" smtClean="0">
                <a:solidFill>
                  <a:srgbClr val="663300"/>
                </a:solidFill>
              </a:rPr>
              <a:t>Chính</a:t>
            </a:r>
            <a:r>
              <a:rPr lang="en-US" sz="3200" b="1" dirty="0" smtClean="0">
                <a:solidFill>
                  <a:srgbClr val="663300"/>
                </a:solidFill>
              </a:rPr>
              <a:t> </a:t>
            </a:r>
            <a:r>
              <a:rPr lang="en-US" sz="3200" b="1" dirty="0" err="1" smtClean="0">
                <a:solidFill>
                  <a:srgbClr val="663300"/>
                </a:solidFill>
              </a:rPr>
              <a:t>phủ</a:t>
            </a:r>
            <a:endParaRPr lang="en-US" sz="3200" b="1" dirty="0">
              <a:solidFill>
                <a:srgbClr val="66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6" descr="Kết quả hình ảnh cho cá tra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5123" name="AutoShape 8" descr="Kết quả hình ảnh cho cá tra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5124" name="AutoShape 10" descr="Kết quả hình ảnh cho cá tra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5125" name="AutoShape 12" descr="Kết quả hình ảnh cho cá tra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5126" name="AutoShape 15" descr="Hình ảnh có liên quan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5127" name="AutoShape 20" descr="Hình ảnh có liên quan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5128" name="AutoShape 23" descr="Hình ảnh có liên quan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12" name="Title 1"/>
          <p:cNvSpPr>
            <a:spLocks/>
          </p:cNvSpPr>
          <p:nvPr/>
        </p:nvSpPr>
        <p:spPr bwMode="auto">
          <a:xfrm>
            <a:off x="2881313" y="219075"/>
            <a:ext cx="7135812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 b="1" dirty="0" err="1" smtClean="0">
                <a:solidFill>
                  <a:srgbClr val="663300"/>
                </a:solidFill>
              </a:rPr>
              <a:t>Hoạt</a:t>
            </a:r>
            <a:r>
              <a:rPr lang="en-US" sz="3200" b="1" dirty="0" smtClean="0">
                <a:solidFill>
                  <a:srgbClr val="663300"/>
                </a:solidFill>
              </a:rPr>
              <a:t> </a:t>
            </a:r>
            <a:r>
              <a:rPr lang="en-US" sz="3200" b="1" dirty="0" err="1" smtClean="0">
                <a:solidFill>
                  <a:srgbClr val="663300"/>
                </a:solidFill>
              </a:rPr>
              <a:t>động</a:t>
            </a:r>
            <a:r>
              <a:rPr lang="en-US" sz="3200" b="1" dirty="0" smtClean="0">
                <a:solidFill>
                  <a:srgbClr val="663300"/>
                </a:solidFill>
              </a:rPr>
              <a:t> </a:t>
            </a:r>
            <a:r>
              <a:rPr lang="en-US" sz="3200" b="1" dirty="0" err="1" smtClean="0">
                <a:solidFill>
                  <a:srgbClr val="663300"/>
                </a:solidFill>
              </a:rPr>
              <a:t>triển</a:t>
            </a:r>
            <a:r>
              <a:rPr lang="en-US" sz="3200" b="1" dirty="0" smtClean="0">
                <a:solidFill>
                  <a:srgbClr val="663300"/>
                </a:solidFill>
              </a:rPr>
              <a:t> </a:t>
            </a:r>
            <a:r>
              <a:rPr lang="en-US" sz="3200" b="1" dirty="0" err="1" smtClean="0">
                <a:solidFill>
                  <a:srgbClr val="663300"/>
                </a:solidFill>
              </a:rPr>
              <a:t>khai</a:t>
            </a:r>
            <a:r>
              <a:rPr lang="en-US" sz="3200" b="1" dirty="0" smtClean="0">
                <a:solidFill>
                  <a:srgbClr val="663300"/>
                </a:solidFill>
              </a:rPr>
              <a:t> </a:t>
            </a:r>
            <a:r>
              <a:rPr lang="en-US" sz="3200" b="1" dirty="0" err="1" smtClean="0">
                <a:solidFill>
                  <a:srgbClr val="663300"/>
                </a:solidFill>
              </a:rPr>
              <a:t>từ</a:t>
            </a:r>
            <a:r>
              <a:rPr lang="en-US" sz="3200" b="1" dirty="0" smtClean="0">
                <a:solidFill>
                  <a:srgbClr val="663300"/>
                </a:solidFill>
              </a:rPr>
              <a:t> </a:t>
            </a:r>
            <a:r>
              <a:rPr lang="en-US" sz="3200" b="1" dirty="0" err="1" smtClean="0">
                <a:solidFill>
                  <a:srgbClr val="663300"/>
                </a:solidFill>
              </a:rPr>
              <a:t>địa</a:t>
            </a:r>
            <a:r>
              <a:rPr lang="en-US" sz="3200" b="1" dirty="0" smtClean="0">
                <a:solidFill>
                  <a:srgbClr val="663300"/>
                </a:solidFill>
              </a:rPr>
              <a:t> </a:t>
            </a:r>
            <a:r>
              <a:rPr lang="en-US" sz="3200" b="1" dirty="0" err="1" smtClean="0">
                <a:solidFill>
                  <a:srgbClr val="663300"/>
                </a:solidFill>
              </a:rPr>
              <a:t>phương</a:t>
            </a:r>
            <a:endParaRPr lang="en-US" sz="3200" b="1" dirty="0">
              <a:solidFill>
                <a:srgbClr val="6633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2618" y="2133600"/>
            <a:ext cx="11679382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4950" indent="-2349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 err="1" smtClean="0">
                <a:solidFill>
                  <a:srgbClr val="0033CC"/>
                </a:solidFill>
              </a:rPr>
              <a:t>Lập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danh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mục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các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dự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án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đầu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tư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phát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triển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bền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vững</a:t>
            </a:r>
            <a:r>
              <a:rPr lang="en-US" dirty="0" smtClean="0">
                <a:solidFill>
                  <a:srgbClr val="0033CC"/>
                </a:solidFill>
              </a:rPr>
              <a:t> &amp; </a:t>
            </a:r>
            <a:r>
              <a:rPr lang="en-US" dirty="0" err="1" smtClean="0">
                <a:solidFill>
                  <a:srgbClr val="0033CC"/>
                </a:solidFill>
              </a:rPr>
              <a:t>thích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ứng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với</a:t>
            </a:r>
            <a:r>
              <a:rPr lang="en-US" dirty="0" smtClean="0">
                <a:solidFill>
                  <a:srgbClr val="0033CC"/>
                </a:solidFill>
              </a:rPr>
              <a:t> BĐKH &amp; NBD </a:t>
            </a:r>
            <a:r>
              <a:rPr lang="en-US" dirty="0" err="1" smtClean="0">
                <a:solidFill>
                  <a:srgbClr val="0033CC"/>
                </a:solidFill>
              </a:rPr>
              <a:t>trình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Bộ</a:t>
            </a:r>
            <a:r>
              <a:rPr lang="en-US" dirty="0" smtClean="0">
                <a:solidFill>
                  <a:srgbClr val="0033CC"/>
                </a:solidFill>
              </a:rPr>
              <a:t> TN-MT &amp; </a:t>
            </a:r>
            <a:r>
              <a:rPr lang="en-US" dirty="0" err="1" smtClean="0">
                <a:solidFill>
                  <a:srgbClr val="0033CC"/>
                </a:solidFill>
              </a:rPr>
              <a:t>Bộ</a:t>
            </a:r>
            <a:r>
              <a:rPr lang="en-US" dirty="0" smtClean="0">
                <a:solidFill>
                  <a:srgbClr val="0033CC"/>
                </a:solidFill>
              </a:rPr>
              <a:t> KH-ĐT</a:t>
            </a:r>
          </a:p>
          <a:p>
            <a:pPr marL="234950" indent="-2349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 err="1" smtClean="0">
                <a:solidFill>
                  <a:srgbClr val="0033CC"/>
                </a:solidFill>
              </a:rPr>
              <a:t>Hợp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tác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liên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kết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phát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triển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bền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vững</a:t>
            </a:r>
            <a:r>
              <a:rPr lang="en-US" dirty="0" smtClean="0">
                <a:solidFill>
                  <a:srgbClr val="0033CC"/>
                </a:solidFill>
              </a:rPr>
              <a:t>: </a:t>
            </a:r>
          </a:p>
          <a:p>
            <a:pPr marL="692150" lvl="1" indent="-2349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i="1" dirty="0" err="1" smtClean="0">
                <a:solidFill>
                  <a:srgbClr val="0033CC"/>
                </a:solidFill>
              </a:rPr>
              <a:t>Tiểu</a:t>
            </a:r>
            <a:r>
              <a:rPr lang="en-US" i="1" dirty="0" smtClean="0">
                <a:solidFill>
                  <a:srgbClr val="0033CC"/>
                </a:solidFill>
              </a:rPr>
              <a:t> </a:t>
            </a:r>
            <a:r>
              <a:rPr lang="en-US" i="1" dirty="0" err="1" smtClean="0">
                <a:solidFill>
                  <a:srgbClr val="0033CC"/>
                </a:solidFill>
              </a:rPr>
              <a:t>vùng</a:t>
            </a:r>
            <a:r>
              <a:rPr lang="en-US" i="1" dirty="0" smtClean="0">
                <a:solidFill>
                  <a:srgbClr val="0033CC"/>
                </a:solidFill>
              </a:rPr>
              <a:t> ĐTM, </a:t>
            </a:r>
            <a:r>
              <a:rPr lang="en-US" i="1" dirty="0" err="1" smtClean="0">
                <a:solidFill>
                  <a:srgbClr val="0033CC"/>
                </a:solidFill>
              </a:rPr>
              <a:t>Tứ</a:t>
            </a:r>
            <a:r>
              <a:rPr lang="en-US" i="1" dirty="0" smtClean="0">
                <a:solidFill>
                  <a:srgbClr val="0033CC"/>
                </a:solidFill>
              </a:rPr>
              <a:t> </a:t>
            </a:r>
            <a:r>
              <a:rPr lang="en-US" i="1" dirty="0" err="1" smtClean="0">
                <a:solidFill>
                  <a:srgbClr val="0033CC"/>
                </a:solidFill>
              </a:rPr>
              <a:t>giác</a:t>
            </a:r>
            <a:r>
              <a:rPr lang="en-US" i="1" dirty="0" smtClean="0">
                <a:solidFill>
                  <a:srgbClr val="0033CC"/>
                </a:solidFill>
              </a:rPr>
              <a:t> LX, </a:t>
            </a:r>
            <a:r>
              <a:rPr lang="en-US" i="1" dirty="0" err="1" smtClean="0">
                <a:solidFill>
                  <a:srgbClr val="0033CC"/>
                </a:solidFill>
              </a:rPr>
              <a:t>Bán</a:t>
            </a:r>
            <a:r>
              <a:rPr lang="en-US" i="1" dirty="0" smtClean="0">
                <a:solidFill>
                  <a:srgbClr val="0033CC"/>
                </a:solidFill>
              </a:rPr>
              <a:t> </a:t>
            </a:r>
            <a:r>
              <a:rPr lang="en-US" i="1" dirty="0" err="1" smtClean="0">
                <a:solidFill>
                  <a:srgbClr val="0033CC"/>
                </a:solidFill>
              </a:rPr>
              <a:t>đảo</a:t>
            </a:r>
            <a:r>
              <a:rPr lang="en-US" i="1" dirty="0" smtClean="0">
                <a:solidFill>
                  <a:srgbClr val="0033CC"/>
                </a:solidFill>
              </a:rPr>
              <a:t> </a:t>
            </a:r>
            <a:r>
              <a:rPr lang="en-US" i="1" dirty="0" err="1" smtClean="0">
                <a:solidFill>
                  <a:srgbClr val="0033CC"/>
                </a:solidFill>
              </a:rPr>
              <a:t>Cà</a:t>
            </a:r>
            <a:r>
              <a:rPr lang="en-US" i="1" dirty="0" smtClean="0">
                <a:solidFill>
                  <a:srgbClr val="0033CC"/>
                </a:solidFill>
              </a:rPr>
              <a:t> Mau &amp; </a:t>
            </a:r>
            <a:r>
              <a:rPr lang="en-US" i="1" dirty="0" err="1" smtClean="0">
                <a:solidFill>
                  <a:srgbClr val="0033CC"/>
                </a:solidFill>
              </a:rPr>
              <a:t>duyên</a:t>
            </a:r>
            <a:r>
              <a:rPr lang="en-US" i="1" dirty="0" smtClean="0">
                <a:solidFill>
                  <a:srgbClr val="0033CC"/>
                </a:solidFill>
              </a:rPr>
              <a:t> </a:t>
            </a:r>
            <a:r>
              <a:rPr lang="en-US" i="1" dirty="0" err="1" smtClean="0">
                <a:solidFill>
                  <a:srgbClr val="0033CC"/>
                </a:solidFill>
              </a:rPr>
              <a:t>hải</a:t>
            </a:r>
            <a:r>
              <a:rPr lang="en-US" i="1" dirty="0" smtClean="0">
                <a:solidFill>
                  <a:srgbClr val="0033CC"/>
                </a:solidFill>
              </a:rPr>
              <a:t> </a:t>
            </a:r>
            <a:r>
              <a:rPr lang="en-US" i="1" dirty="0" err="1" smtClean="0">
                <a:solidFill>
                  <a:srgbClr val="0033CC"/>
                </a:solidFill>
              </a:rPr>
              <a:t>phía</a:t>
            </a:r>
            <a:r>
              <a:rPr lang="en-US" i="1" dirty="0" smtClean="0">
                <a:solidFill>
                  <a:srgbClr val="0033CC"/>
                </a:solidFill>
              </a:rPr>
              <a:t> </a:t>
            </a:r>
            <a:r>
              <a:rPr lang="en-US" i="1" dirty="0" err="1" smtClean="0">
                <a:solidFill>
                  <a:srgbClr val="0033CC"/>
                </a:solidFill>
              </a:rPr>
              <a:t>đông</a:t>
            </a:r>
            <a:endParaRPr lang="en-US" i="1" dirty="0" smtClean="0">
              <a:solidFill>
                <a:srgbClr val="0033CC"/>
              </a:solidFill>
            </a:endParaRPr>
          </a:p>
          <a:p>
            <a:pPr marL="692150" lvl="1" indent="-2349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i="1" dirty="0" err="1" smtClean="0">
                <a:solidFill>
                  <a:srgbClr val="0033CC"/>
                </a:solidFill>
              </a:rPr>
              <a:t>Phát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triển</a:t>
            </a:r>
            <a:r>
              <a:rPr lang="en-US" sz="2400" i="1" dirty="0" smtClean="0">
                <a:solidFill>
                  <a:srgbClr val="0033CC"/>
                </a:solidFill>
              </a:rPr>
              <a:t> du </a:t>
            </a:r>
            <a:r>
              <a:rPr lang="en-US" sz="2400" i="1" dirty="0" err="1" smtClean="0">
                <a:solidFill>
                  <a:srgbClr val="0033CC"/>
                </a:solidFill>
              </a:rPr>
              <a:t>lịch</a:t>
            </a:r>
            <a:r>
              <a:rPr lang="en-US" sz="2400" i="1" dirty="0" smtClean="0">
                <a:solidFill>
                  <a:srgbClr val="0033CC"/>
                </a:solidFill>
              </a:rPr>
              <a:t> ĐBSCL </a:t>
            </a:r>
            <a:r>
              <a:rPr lang="en-US" sz="2400" i="1" dirty="0" err="1" smtClean="0">
                <a:solidFill>
                  <a:srgbClr val="0033CC"/>
                </a:solidFill>
              </a:rPr>
              <a:t>thích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ứng</a:t>
            </a:r>
            <a:r>
              <a:rPr lang="en-US" sz="2400" i="1" dirty="0" smtClean="0">
                <a:solidFill>
                  <a:srgbClr val="0033CC"/>
                </a:solidFill>
              </a:rPr>
              <a:t> BĐKH (Tp. </a:t>
            </a:r>
            <a:r>
              <a:rPr lang="en-US" sz="2400" i="1" dirty="0" err="1" smtClean="0">
                <a:solidFill>
                  <a:srgbClr val="0033CC"/>
                </a:solidFill>
              </a:rPr>
              <a:t>Cần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Thơ</a:t>
            </a:r>
            <a:r>
              <a:rPr lang="en-US" sz="2400" i="1" dirty="0" smtClean="0">
                <a:solidFill>
                  <a:srgbClr val="0033CC"/>
                </a:solidFill>
              </a:rPr>
              <a:t> - </a:t>
            </a:r>
            <a:r>
              <a:rPr lang="en-US" sz="2400" i="1" dirty="0" err="1" smtClean="0">
                <a:solidFill>
                  <a:srgbClr val="0033CC"/>
                </a:solidFill>
              </a:rPr>
              <a:t>Novaland</a:t>
            </a:r>
            <a:r>
              <a:rPr lang="en-US" sz="2400" i="1" dirty="0" smtClean="0">
                <a:solidFill>
                  <a:srgbClr val="0033CC"/>
                </a:solidFill>
              </a:rPr>
              <a:t> - MB Bank)</a:t>
            </a:r>
            <a:endParaRPr lang="en-US" dirty="0" smtClean="0">
              <a:solidFill>
                <a:srgbClr val="0033CC"/>
              </a:solidFill>
            </a:endParaRPr>
          </a:p>
          <a:p>
            <a:pPr marL="234950" indent="-2349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 err="1" smtClean="0">
                <a:solidFill>
                  <a:srgbClr val="0033CC"/>
                </a:solidFill>
              </a:rPr>
              <a:t>Triển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khai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các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hoạt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động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sử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dụng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kinh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phí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địa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phương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smtClean="0">
                <a:solidFill>
                  <a:srgbClr val="0033CC"/>
                </a:solidFill>
              </a:rPr>
              <a:t>&amp; </a:t>
            </a:r>
            <a:r>
              <a:rPr lang="en-US" dirty="0" err="1" smtClean="0">
                <a:solidFill>
                  <a:srgbClr val="0033CC"/>
                </a:solidFill>
              </a:rPr>
              <a:t>gắn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kết</a:t>
            </a:r>
            <a:r>
              <a:rPr lang="en-US" dirty="0" smtClean="0">
                <a:solidFill>
                  <a:srgbClr val="0033CC"/>
                </a:solidFill>
              </a:rPr>
              <a:t> DA </a:t>
            </a:r>
            <a:r>
              <a:rPr lang="en-US" dirty="0" err="1" smtClean="0">
                <a:solidFill>
                  <a:srgbClr val="0033CC"/>
                </a:solidFill>
              </a:rPr>
              <a:t>tài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trợ</a:t>
            </a:r>
            <a:r>
              <a:rPr lang="en-US" dirty="0" smtClean="0">
                <a:solidFill>
                  <a:srgbClr val="0033CC"/>
                </a:solidFill>
              </a:rPr>
              <a:t>  </a:t>
            </a:r>
            <a:endParaRPr lang="en-US" dirty="0">
              <a:solidFill>
                <a:srgbClr val="0033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6" descr="Kết quả hình ảnh cho cá tra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5123" name="AutoShape 8" descr="Kết quả hình ảnh cho cá tra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5124" name="AutoShape 10" descr="Kết quả hình ảnh cho cá tra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5125" name="AutoShape 12" descr="Kết quả hình ảnh cho cá tra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5126" name="AutoShape 15" descr="Hình ảnh có liên quan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5127" name="AutoShape 20" descr="Hình ảnh có liên quan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5128" name="AutoShape 23" descr="Hình ảnh có liên quan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12" name="Title 1"/>
          <p:cNvSpPr>
            <a:spLocks/>
          </p:cNvSpPr>
          <p:nvPr/>
        </p:nvSpPr>
        <p:spPr bwMode="auto">
          <a:xfrm>
            <a:off x="2881313" y="219075"/>
            <a:ext cx="7800542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 b="1" dirty="0" err="1" smtClean="0">
                <a:solidFill>
                  <a:srgbClr val="663300"/>
                </a:solidFill>
              </a:rPr>
              <a:t>Hoạt</a:t>
            </a:r>
            <a:r>
              <a:rPr lang="en-US" sz="3200" b="1" dirty="0" smtClean="0">
                <a:solidFill>
                  <a:srgbClr val="663300"/>
                </a:solidFill>
              </a:rPr>
              <a:t> </a:t>
            </a:r>
            <a:r>
              <a:rPr lang="en-US" sz="3200" b="1" dirty="0" err="1" smtClean="0">
                <a:solidFill>
                  <a:srgbClr val="663300"/>
                </a:solidFill>
              </a:rPr>
              <a:t>động</a:t>
            </a:r>
            <a:r>
              <a:rPr lang="en-US" sz="3200" b="1" dirty="0" smtClean="0">
                <a:solidFill>
                  <a:srgbClr val="663300"/>
                </a:solidFill>
              </a:rPr>
              <a:t> </a:t>
            </a:r>
            <a:r>
              <a:rPr lang="en-US" sz="3200" b="1" dirty="0" err="1" smtClean="0">
                <a:solidFill>
                  <a:srgbClr val="663300"/>
                </a:solidFill>
              </a:rPr>
              <a:t>triển</a:t>
            </a:r>
            <a:r>
              <a:rPr lang="en-US" sz="3200" b="1" dirty="0" smtClean="0">
                <a:solidFill>
                  <a:srgbClr val="663300"/>
                </a:solidFill>
              </a:rPr>
              <a:t> </a:t>
            </a:r>
            <a:r>
              <a:rPr lang="en-US" sz="3200" b="1" dirty="0" err="1" smtClean="0">
                <a:solidFill>
                  <a:srgbClr val="663300"/>
                </a:solidFill>
              </a:rPr>
              <a:t>khai</a:t>
            </a:r>
            <a:r>
              <a:rPr lang="en-US" sz="3200" b="1" dirty="0" smtClean="0">
                <a:solidFill>
                  <a:srgbClr val="663300"/>
                </a:solidFill>
              </a:rPr>
              <a:t> </a:t>
            </a:r>
            <a:r>
              <a:rPr lang="en-US" sz="3200" b="1" dirty="0" err="1" smtClean="0">
                <a:solidFill>
                  <a:srgbClr val="663300"/>
                </a:solidFill>
              </a:rPr>
              <a:t>từ</a:t>
            </a:r>
            <a:r>
              <a:rPr lang="en-US" sz="3200" b="1" dirty="0" smtClean="0">
                <a:solidFill>
                  <a:srgbClr val="663300"/>
                </a:solidFill>
              </a:rPr>
              <a:t> </a:t>
            </a:r>
            <a:r>
              <a:rPr lang="en-US" sz="3200" b="1" dirty="0" err="1" smtClean="0">
                <a:solidFill>
                  <a:srgbClr val="663300"/>
                </a:solidFill>
              </a:rPr>
              <a:t>tổ</a:t>
            </a:r>
            <a:r>
              <a:rPr lang="en-US" sz="3200" b="1" dirty="0" smtClean="0">
                <a:solidFill>
                  <a:srgbClr val="663300"/>
                </a:solidFill>
              </a:rPr>
              <a:t> </a:t>
            </a:r>
            <a:r>
              <a:rPr lang="en-US" sz="3200" b="1" dirty="0" err="1" smtClean="0">
                <a:solidFill>
                  <a:srgbClr val="663300"/>
                </a:solidFill>
              </a:rPr>
              <a:t>chức</a:t>
            </a:r>
            <a:r>
              <a:rPr lang="en-US" sz="3200" b="1" dirty="0" smtClean="0">
                <a:solidFill>
                  <a:srgbClr val="663300"/>
                </a:solidFill>
              </a:rPr>
              <a:t> </a:t>
            </a:r>
            <a:r>
              <a:rPr lang="en-US" sz="3200" b="1" dirty="0" err="1" smtClean="0">
                <a:solidFill>
                  <a:srgbClr val="663300"/>
                </a:solidFill>
              </a:rPr>
              <a:t>quốc</a:t>
            </a:r>
            <a:r>
              <a:rPr lang="en-US" sz="3200" b="1" dirty="0" smtClean="0">
                <a:solidFill>
                  <a:srgbClr val="663300"/>
                </a:solidFill>
              </a:rPr>
              <a:t> </a:t>
            </a:r>
            <a:r>
              <a:rPr lang="en-US" sz="3200" b="1" dirty="0" err="1" smtClean="0">
                <a:solidFill>
                  <a:srgbClr val="663300"/>
                </a:solidFill>
              </a:rPr>
              <a:t>tế</a:t>
            </a:r>
            <a:r>
              <a:rPr lang="en-US" sz="3200" b="1" dirty="0" smtClean="0">
                <a:solidFill>
                  <a:srgbClr val="663300"/>
                </a:solidFill>
              </a:rPr>
              <a:t> </a:t>
            </a:r>
            <a:r>
              <a:rPr lang="en-US" sz="3200" b="1" dirty="0" err="1" smtClean="0">
                <a:solidFill>
                  <a:srgbClr val="663300"/>
                </a:solidFill>
              </a:rPr>
              <a:t>và</a:t>
            </a:r>
            <a:r>
              <a:rPr lang="en-US" sz="3200" b="1" dirty="0" smtClean="0">
                <a:solidFill>
                  <a:srgbClr val="663300"/>
                </a:solidFill>
              </a:rPr>
              <a:t> </a:t>
            </a:r>
            <a:r>
              <a:rPr lang="en-US" sz="3200" b="1" dirty="0" err="1" smtClean="0">
                <a:solidFill>
                  <a:srgbClr val="663300"/>
                </a:solidFill>
              </a:rPr>
              <a:t>trong</a:t>
            </a:r>
            <a:r>
              <a:rPr lang="en-US" sz="3200" b="1" dirty="0" smtClean="0">
                <a:solidFill>
                  <a:srgbClr val="663300"/>
                </a:solidFill>
              </a:rPr>
              <a:t> </a:t>
            </a:r>
            <a:r>
              <a:rPr lang="en-US" sz="3200" b="1" dirty="0" err="1" smtClean="0">
                <a:solidFill>
                  <a:srgbClr val="663300"/>
                </a:solidFill>
              </a:rPr>
              <a:t>nước</a:t>
            </a:r>
            <a:endParaRPr lang="en-US" sz="3200" b="1" dirty="0">
              <a:solidFill>
                <a:srgbClr val="6633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7926" y="2119745"/>
            <a:ext cx="1180407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>
                <a:solidFill>
                  <a:srgbClr val="0033CC"/>
                </a:solidFill>
              </a:rPr>
              <a:t>ĐSQ </a:t>
            </a:r>
            <a:r>
              <a:rPr lang="en-US" dirty="0" err="1" smtClean="0">
                <a:solidFill>
                  <a:srgbClr val="0033CC"/>
                </a:solidFill>
              </a:rPr>
              <a:t>Hà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Lan</a:t>
            </a:r>
            <a:r>
              <a:rPr lang="en-US" dirty="0" smtClean="0">
                <a:solidFill>
                  <a:srgbClr val="0033CC"/>
                </a:solidFill>
              </a:rPr>
              <a:t>, IUCN </a:t>
            </a:r>
            <a:r>
              <a:rPr lang="en-US" dirty="0" err="1" smtClean="0">
                <a:solidFill>
                  <a:srgbClr val="0033CC"/>
                </a:solidFill>
              </a:rPr>
              <a:t>phối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hợp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Bộ</a:t>
            </a:r>
            <a:r>
              <a:rPr lang="en-US" dirty="0" smtClean="0">
                <a:solidFill>
                  <a:srgbClr val="0033CC"/>
                </a:solidFill>
              </a:rPr>
              <a:t> TN-MT, </a:t>
            </a:r>
            <a:r>
              <a:rPr lang="en-US" dirty="0" err="1" smtClean="0">
                <a:solidFill>
                  <a:srgbClr val="0033CC"/>
                </a:solidFill>
              </a:rPr>
              <a:t>Hội</a:t>
            </a:r>
            <a:r>
              <a:rPr lang="en-US" dirty="0" smtClean="0">
                <a:solidFill>
                  <a:srgbClr val="0033CC"/>
                </a:solidFill>
              </a:rPr>
              <a:t> ND TƯ </a:t>
            </a:r>
            <a:r>
              <a:rPr lang="en-US" dirty="0" smtClean="0">
                <a:solidFill>
                  <a:srgbClr val="0033CC"/>
                </a:solidFill>
              </a:rPr>
              <a:t>&amp; </a:t>
            </a:r>
            <a:r>
              <a:rPr lang="en-US" dirty="0" err="1" smtClean="0">
                <a:solidFill>
                  <a:srgbClr val="0033CC"/>
                </a:solidFill>
              </a:rPr>
              <a:t>Trường</a:t>
            </a:r>
            <a:r>
              <a:rPr lang="en-US" dirty="0" smtClean="0">
                <a:solidFill>
                  <a:srgbClr val="0033CC"/>
                </a:solidFill>
              </a:rPr>
              <a:t> ĐHCT </a:t>
            </a:r>
            <a:r>
              <a:rPr lang="en-US" dirty="0" err="1" smtClean="0">
                <a:solidFill>
                  <a:srgbClr val="0033CC"/>
                </a:solidFill>
              </a:rPr>
              <a:t>tổ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chức</a:t>
            </a:r>
            <a:r>
              <a:rPr lang="en-US" dirty="0" smtClean="0">
                <a:solidFill>
                  <a:srgbClr val="0033CC"/>
                </a:solidFill>
              </a:rPr>
              <a:t> “</a:t>
            </a:r>
            <a:r>
              <a:rPr lang="en-US" i="1" dirty="0" err="1" smtClean="0">
                <a:solidFill>
                  <a:srgbClr val="0033CC"/>
                </a:solidFill>
              </a:rPr>
              <a:t>Hội</a:t>
            </a:r>
            <a:r>
              <a:rPr lang="en-US" i="1" dirty="0" smtClean="0">
                <a:solidFill>
                  <a:srgbClr val="0033CC"/>
                </a:solidFill>
              </a:rPr>
              <a:t> </a:t>
            </a:r>
            <a:r>
              <a:rPr lang="en-US" i="1" dirty="0" err="1" smtClean="0">
                <a:solidFill>
                  <a:srgbClr val="0033CC"/>
                </a:solidFill>
              </a:rPr>
              <a:t>thảo</a:t>
            </a:r>
            <a:r>
              <a:rPr lang="en-US" i="1" dirty="0" smtClean="0">
                <a:solidFill>
                  <a:srgbClr val="0033CC"/>
                </a:solidFill>
              </a:rPr>
              <a:t> </a:t>
            </a:r>
            <a:r>
              <a:rPr lang="en-US" i="1" dirty="0" err="1" smtClean="0">
                <a:solidFill>
                  <a:srgbClr val="0033CC"/>
                </a:solidFill>
              </a:rPr>
              <a:t>tập</a:t>
            </a:r>
            <a:r>
              <a:rPr lang="en-US" i="1" dirty="0" smtClean="0">
                <a:solidFill>
                  <a:srgbClr val="0033CC"/>
                </a:solidFill>
              </a:rPr>
              <a:t> </a:t>
            </a:r>
            <a:r>
              <a:rPr lang="en-US" i="1" dirty="0" err="1" smtClean="0">
                <a:solidFill>
                  <a:srgbClr val="0033CC"/>
                </a:solidFill>
              </a:rPr>
              <a:t>huấn</a:t>
            </a:r>
            <a:r>
              <a:rPr lang="en-US" i="1" dirty="0" smtClean="0">
                <a:solidFill>
                  <a:srgbClr val="0033CC"/>
                </a:solidFill>
              </a:rPr>
              <a:t> </a:t>
            </a:r>
            <a:r>
              <a:rPr lang="en-US" i="1" dirty="0" err="1" smtClean="0">
                <a:solidFill>
                  <a:srgbClr val="0033CC"/>
                </a:solidFill>
              </a:rPr>
              <a:t>truyền</a:t>
            </a:r>
            <a:r>
              <a:rPr lang="en-US" i="1" dirty="0" smtClean="0">
                <a:solidFill>
                  <a:srgbClr val="0033CC"/>
                </a:solidFill>
              </a:rPr>
              <a:t> </a:t>
            </a:r>
            <a:r>
              <a:rPr lang="en-US" i="1" dirty="0" err="1" smtClean="0">
                <a:solidFill>
                  <a:srgbClr val="0033CC"/>
                </a:solidFill>
              </a:rPr>
              <a:t>thông</a:t>
            </a:r>
            <a:r>
              <a:rPr lang="en-US" i="1" dirty="0" smtClean="0">
                <a:solidFill>
                  <a:srgbClr val="0033CC"/>
                </a:solidFill>
              </a:rPr>
              <a:t> </a:t>
            </a:r>
            <a:r>
              <a:rPr lang="en-US" i="1" dirty="0" err="1" smtClean="0">
                <a:solidFill>
                  <a:srgbClr val="0033CC"/>
                </a:solidFill>
              </a:rPr>
              <a:t>điệp</a:t>
            </a:r>
            <a:r>
              <a:rPr lang="en-US" i="1" dirty="0" smtClean="0">
                <a:solidFill>
                  <a:srgbClr val="0033CC"/>
                </a:solidFill>
              </a:rPr>
              <a:t> </a:t>
            </a:r>
            <a:r>
              <a:rPr lang="en-US" i="1" dirty="0" err="1" smtClean="0">
                <a:solidFill>
                  <a:srgbClr val="0033CC"/>
                </a:solidFill>
              </a:rPr>
              <a:t>cốt</a:t>
            </a:r>
            <a:r>
              <a:rPr lang="en-US" i="1" dirty="0" smtClean="0">
                <a:solidFill>
                  <a:srgbClr val="0033CC"/>
                </a:solidFill>
              </a:rPr>
              <a:t> </a:t>
            </a:r>
            <a:r>
              <a:rPr lang="en-US" i="1" dirty="0" err="1" smtClean="0">
                <a:solidFill>
                  <a:srgbClr val="0033CC"/>
                </a:solidFill>
              </a:rPr>
              <a:t>lõi</a:t>
            </a:r>
            <a:r>
              <a:rPr lang="en-US" i="1" dirty="0" smtClean="0">
                <a:solidFill>
                  <a:srgbClr val="0033CC"/>
                </a:solidFill>
              </a:rPr>
              <a:t> </a:t>
            </a:r>
            <a:r>
              <a:rPr lang="en-US" i="1" dirty="0" err="1" smtClean="0">
                <a:solidFill>
                  <a:srgbClr val="0033CC"/>
                </a:solidFill>
              </a:rPr>
              <a:t>của</a:t>
            </a:r>
            <a:r>
              <a:rPr lang="en-US" i="1" dirty="0" smtClean="0">
                <a:solidFill>
                  <a:srgbClr val="0033CC"/>
                </a:solidFill>
              </a:rPr>
              <a:t> </a:t>
            </a:r>
            <a:r>
              <a:rPr lang="en-US" i="1" dirty="0" err="1" smtClean="0">
                <a:solidFill>
                  <a:srgbClr val="0033CC"/>
                </a:solidFill>
              </a:rPr>
              <a:t>Kế</a:t>
            </a:r>
            <a:r>
              <a:rPr lang="en-US" i="1" dirty="0" smtClean="0">
                <a:solidFill>
                  <a:srgbClr val="0033CC"/>
                </a:solidFill>
              </a:rPr>
              <a:t> </a:t>
            </a:r>
            <a:r>
              <a:rPr lang="en-US" i="1" dirty="0" err="1" smtClean="0">
                <a:solidFill>
                  <a:srgbClr val="0033CC"/>
                </a:solidFill>
              </a:rPr>
              <a:t>hoạch</a:t>
            </a:r>
            <a:r>
              <a:rPr lang="en-US" i="1" dirty="0" smtClean="0">
                <a:solidFill>
                  <a:srgbClr val="0033CC"/>
                </a:solidFill>
              </a:rPr>
              <a:t> ĐBSCL </a:t>
            </a:r>
            <a:r>
              <a:rPr lang="en-US" i="1" dirty="0" err="1" smtClean="0">
                <a:solidFill>
                  <a:srgbClr val="0033CC"/>
                </a:solidFill>
              </a:rPr>
              <a:t>nhằm</a:t>
            </a:r>
            <a:r>
              <a:rPr lang="en-US" i="1" dirty="0" smtClean="0">
                <a:solidFill>
                  <a:srgbClr val="0033CC"/>
                </a:solidFill>
              </a:rPr>
              <a:t> </a:t>
            </a:r>
            <a:r>
              <a:rPr lang="en-US" i="1" dirty="0" err="1" smtClean="0">
                <a:solidFill>
                  <a:srgbClr val="0033CC"/>
                </a:solidFill>
              </a:rPr>
              <a:t>hỗ</a:t>
            </a:r>
            <a:r>
              <a:rPr lang="en-US" i="1" dirty="0" smtClean="0">
                <a:solidFill>
                  <a:srgbClr val="0033CC"/>
                </a:solidFill>
              </a:rPr>
              <a:t> </a:t>
            </a:r>
            <a:r>
              <a:rPr lang="en-US" i="1" dirty="0" err="1" smtClean="0">
                <a:solidFill>
                  <a:srgbClr val="0033CC"/>
                </a:solidFill>
              </a:rPr>
              <a:t>trợ</a:t>
            </a:r>
            <a:r>
              <a:rPr lang="en-US" i="1" dirty="0" smtClean="0">
                <a:solidFill>
                  <a:srgbClr val="0033CC"/>
                </a:solidFill>
              </a:rPr>
              <a:t> </a:t>
            </a:r>
            <a:r>
              <a:rPr lang="en-US" i="1" dirty="0" err="1" smtClean="0">
                <a:solidFill>
                  <a:srgbClr val="0033CC"/>
                </a:solidFill>
              </a:rPr>
              <a:t>triển</a:t>
            </a:r>
            <a:r>
              <a:rPr lang="en-US" i="1" dirty="0" smtClean="0">
                <a:solidFill>
                  <a:srgbClr val="0033CC"/>
                </a:solidFill>
              </a:rPr>
              <a:t> </a:t>
            </a:r>
            <a:r>
              <a:rPr lang="en-US" i="1" dirty="0" err="1" smtClean="0">
                <a:solidFill>
                  <a:srgbClr val="0033CC"/>
                </a:solidFill>
              </a:rPr>
              <a:t>khai</a:t>
            </a:r>
            <a:r>
              <a:rPr lang="en-US" i="1" dirty="0" smtClean="0">
                <a:solidFill>
                  <a:srgbClr val="0033CC"/>
                </a:solidFill>
              </a:rPr>
              <a:t> NQ120” </a:t>
            </a:r>
            <a:r>
              <a:rPr lang="en-US" i="1" dirty="0" err="1" smtClean="0">
                <a:solidFill>
                  <a:srgbClr val="0033CC"/>
                </a:solidFill>
              </a:rPr>
              <a:t>cho</a:t>
            </a:r>
            <a:r>
              <a:rPr lang="en-US" i="1" dirty="0" smtClean="0">
                <a:solidFill>
                  <a:srgbClr val="0033CC"/>
                </a:solidFill>
              </a:rPr>
              <a:t> 13 </a:t>
            </a:r>
            <a:r>
              <a:rPr lang="en-US" i="1" dirty="0" err="1" smtClean="0">
                <a:solidFill>
                  <a:srgbClr val="0033CC"/>
                </a:solidFill>
              </a:rPr>
              <a:t>tỉnh</a:t>
            </a:r>
            <a:r>
              <a:rPr lang="en-US" i="1" dirty="0" smtClean="0">
                <a:solidFill>
                  <a:srgbClr val="0033CC"/>
                </a:solidFill>
              </a:rPr>
              <a:t>/</a:t>
            </a:r>
            <a:r>
              <a:rPr lang="en-US" i="1" dirty="0" err="1" smtClean="0">
                <a:solidFill>
                  <a:srgbClr val="0033CC"/>
                </a:solidFill>
              </a:rPr>
              <a:t>thành</a:t>
            </a:r>
            <a:r>
              <a:rPr lang="en-US" i="1" dirty="0" smtClean="0">
                <a:solidFill>
                  <a:srgbClr val="0033CC"/>
                </a:solidFill>
              </a:rPr>
              <a:t>:</a:t>
            </a:r>
            <a:endParaRPr lang="en-US" dirty="0" smtClean="0">
              <a:solidFill>
                <a:srgbClr val="0033CC"/>
              </a:solidFill>
            </a:endParaRPr>
          </a:p>
          <a:p>
            <a:pPr marL="692150" indent="-234950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en-US" sz="2400" i="1" dirty="0" err="1" smtClean="0">
                <a:solidFill>
                  <a:srgbClr val="0033CC"/>
                </a:solidFill>
              </a:rPr>
              <a:t>Xây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dựng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giảng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viên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nòng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cốt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cho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Hội</a:t>
            </a:r>
            <a:r>
              <a:rPr lang="en-US" sz="2400" i="1" dirty="0" smtClean="0">
                <a:solidFill>
                  <a:srgbClr val="0033CC"/>
                </a:solidFill>
              </a:rPr>
              <a:t> ND </a:t>
            </a:r>
            <a:r>
              <a:rPr lang="en-US" sz="2400" i="1" dirty="0" err="1" smtClean="0">
                <a:solidFill>
                  <a:srgbClr val="0033CC"/>
                </a:solidFill>
              </a:rPr>
              <a:t>cấp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tỉnh</a:t>
            </a:r>
            <a:r>
              <a:rPr lang="en-US" sz="2400" i="1" dirty="0" smtClean="0">
                <a:solidFill>
                  <a:srgbClr val="0033CC"/>
                </a:solidFill>
              </a:rPr>
              <a:t>/</a:t>
            </a:r>
            <a:r>
              <a:rPr lang="en-US" sz="2400" i="1" dirty="0" err="1" smtClean="0">
                <a:solidFill>
                  <a:srgbClr val="0033CC"/>
                </a:solidFill>
              </a:rPr>
              <a:t>thành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phố</a:t>
            </a:r>
            <a:r>
              <a:rPr lang="en-US" sz="2400" i="1" dirty="0" smtClean="0">
                <a:solidFill>
                  <a:srgbClr val="0033CC"/>
                </a:solidFill>
              </a:rPr>
              <a:t> &amp; </a:t>
            </a:r>
            <a:r>
              <a:rPr lang="en-US" sz="2400" i="1" dirty="0" err="1" smtClean="0">
                <a:solidFill>
                  <a:srgbClr val="0033CC"/>
                </a:solidFill>
              </a:rPr>
              <a:t>huyện</a:t>
            </a:r>
            <a:r>
              <a:rPr lang="en-US" sz="2400" i="1" dirty="0" smtClean="0">
                <a:solidFill>
                  <a:srgbClr val="0033CC"/>
                </a:solidFill>
              </a:rPr>
              <a:t> (01/2018)</a:t>
            </a:r>
          </a:p>
          <a:p>
            <a:pPr marL="692150" indent="-234950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en-US" sz="2400" i="1" dirty="0" err="1" smtClean="0">
                <a:solidFill>
                  <a:srgbClr val="0033CC"/>
                </a:solidFill>
              </a:rPr>
              <a:t>Tập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huấn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thí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điểm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cơ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sở</a:t>
            </a:r>
            <a:r>
              <a:rPr lang="en-US" sz="2400" i="1" dirty="0" smtClean="0">
                <a:solidFill>
                  <a:srgbClr val="0033CC"/>
                </a:solidFill>
              </a:rPr>
              <a:t> (1 </a:t>
            </a:r>
            <a:r>
              <a:rPr lang="en-US" sz="2400" i="1" dirty="0" err="1" smtClean="0">
                <a:solidFill>
                  <a:srgbClr val="0033CC"/>
                </a:solidFill>
              </a:rPr>
              <a:t>lớp</a:t>
            </a:r>
            <a:r>
              <a:rPr lang="en-US" sz="2400" i="1" dirty="0" smtClean="0">
                <a:solidFill>
                  <a:srgbClr val="0033CC"/>
                </a:solidFill>
              </a:rPr>
              <a:t>/</a:t>
            </a:r>
            <a:r>
              <a:rPr lang="en-US" sz="2400" i="1" dirty="0" err="1" smtClean="0">
                <a:solidFill>
                  <a:srgbClr val="0033CC"/>
                </a:solidFill>
              </a:rPr>
              <a:t>xã</a:t>
            </a:r>
            <a:r>
              <a:rPr lang="en-US" sz="2400" i="1" dirty="0" smtClean="0">
                <a:solidFill>
                  <a:srgbClr val="0033CC"/>
                </a:solidFill>
              </a:rPr>
              <a:t>/</a:t>
            </a:r>
            <a:r>
              <a:rPr lang="en-US" sz="2400" i="1" dirty="0" err="1" smtClean="0">
                <a:solidFill>
                  <a:srgbClr val="0033CC"/>
                </a:solidFill>
              </a:rPr>
              <a:t>tỉnh</a:t>
            </a:r>
            <a:r>
              <a:rPr lang="en-US" sz="2400" i="1" dirty="0" smtClean="0">
                <a:solidFill>
                  <a:srgbClr val="0033CC"/>
                </a:solidFill>
              </a:rPr>
              <a:t>/</a:t>
            </a:r>
            <a:r>
              <a:rPr lang="en-US" sz="2400" i="1" dirty="0" err="1" smtClean="0">
                <a:solidFill>
                  <a:srgbClr val="0033CC"/>
                </a:solidFill>
              </a:rPr>
              <a:t>thành</a:t>
            </a:r>
            <a:r>
              <a:rPr lang="en-US" sz="2400" i="1" dirty="0" smtClean="0">
                <a:solidFill>
                  <a:srgbClr val="0033CC"/>
                </a:solidFill>
              </a:rPr>
              <a:t>) </a:t>
            </a:r>
            <a:r>
              <a:rPr lang="en-US" sz="2400" i="1" dirty="0" smtClean="0">
                <a:solidFill>
                  <a:srgbClr val="0033CC"/>
                </a:solidFill>
              </a:rPr>
              <a:t>– </a:t>
            </a:r>
            <a:r>
              <a:rPr lang="en-US" sz="2400" i="1" dirty="0" err="1" smtClean="0">
                <a:solidFill>
                  <a:srgbClr val="0033CC"/>
                </a:solidFill>
              </a:rPr>
              <a:t>Hội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Nông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dân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smtClean="0">
                <a:solidFill>
                  <a:srgbClr val="0033CC"/>
                </a:solidFill>
              </a:rPr>
              <a:t>TƯ &amp; </a:t>
            </a:r>
            <a:r>
              <a:rPr lang="en-US" sz="2400" i="1" dirty="0" err="1" smtClean="0">
                <a:solidFill>
                  <a:srgbClr val="0033CC"/>
                </a:solidFill>
              </a:rPr>
              <a:t>Tỉnh</a:t>
            </a:r>
            <a:r>
              <a:rPr lang="en-US" sz="2400" i="1" dirty="0" smtClean="0">
                <a:solidFill>
                  <a:srgbClr val="0033CC"/>
                </a:solidFill>
              </a:rPr>
              <a:t>/</a:t>
            </a:r>
            <a:r>
              <a:rPr lang="en-US" sz="2400" i="1" dirty="0" err="1" smtClean="0">
                <a:solidFill>
                  <a:srgbClr val="0033CC"/>
                </a:solidFill>
              </a:rPr>
              <a:t>thành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tổ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chức</a:t>
            </a:r>
            <a:r>
              <a:rPr lang="en-US" sz="2400" i="1" dirty="0" smtClean="0">
                <a:solidFill>
                  <a:srgbClr val="0033CC"/>
                </a:solidFill>
              </a:rPr>
              <a:t>, </a:t>
            </a:r>
            <a:r>
              <a:rPr lang="en-US" sz="2400" i="1" dirty="0" err="1" smtClean="0">
                <a:solidFill>
                  <a:srgbClr val="0033CC"/>
                </a:solidFill>
              </a:rPr>
              <a:t>hỗ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trợ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tư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vấn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từ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Trường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smtClean="0">
                <a:solidFill>
                  <a:srgbClr val="0033CC"/>
                </a:solidFill>
              </a:rPr>
              <a:t>ĐHCT; </a:t>
            </a:r>
            <a:r>
              <a:rPr lang="en-US" sz="2400" i="1" dirty="0" smtClean="0">
                <a:solidFill>
                  <a:srgbClr val="0033CC"/>
                </a:solidFill>
              </a:rPr>
              <a:t>3/2018</a:t>
            </a:r>
            <a:r>
              <a:rPr lang="en-US" sz="2400" i="1" dirty="0" smtClean="0">
                <a:solidFill>
                  <a:srgbClr val="0033CC"/>
                </a:solidFill>
              </a:rPr>
              <a:t>)</a:t>
            </a:r>
            <a:endParaRPr lang="en-US" sz="2400" i="1" dirty="0" smtClean="0">
              <a:solidFill>
                <a:srgbClr val="0033CC"/>
              </a:solidFill>
            </a:endParaRPr>
          </a:p>
          <a:p>
            <a:pPr marL="692150" indent="-234950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en-US" sz="2400" i="1" dirty="0" err="1" smtClean="0">
                <a:solidFill>
                  <a:srgbClr val="0033CC"/>
                </a:solidFill>
              </a:rPr>
              <a:t>Viên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chức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của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ngành</a:t>
            </a:r>
            <a:r>
              <a:rPr lang="en-US" sz="2400" i="1" dirty="0" smtClean="0">
                <a:solidFill>
                  <a:srgbClr val="0033CC"/>
                </a:solidFill>
              </a:rPr>
              <a:t> TN-MT, NT-PTNT &amp; KH-ĐT </a:t>
            </a:r>
            <a:r>
              <a:rPr lang="en-US" sz="2400" i="1" dirty="0" err="1" smtClean="0">
                <a:solidFill>
                  <a:srgbClr val="0033CC"/>
                </a:solidFill>
              </a:rPr>
              <a:t>cấp</a:t>
            </a:r>
            <a:r>
              <a:rPr lang="en-US" sz="2400" i="1" dirty="0" smtClean="0">
                <a:solidFill>
                  <a:srgbClr val="0033CC"/>
                </a:solidFill>
              </a:rPr>
              <a:t> </a:t>
            </a:r>
            <a:r>
              <a:rPr lang="en-US" sz="2400" i="1" dirty="0" err="1" smtClean="0">
                <a:solidFill>
                  <a:srgbClr val="0033CC"/>
                </a:solidFill>
              </a:rPr>
              <a:t>tỉnh</a:t>
            </a:r>
            <a:r>
              <a:rPr lang="en-US" sz="2400" i="1" dirty="0" smtClean="0">
                <a:solidFill>
                  <a:srgbClr val="0033CC"/>
                </a:solidFill>
              </a:rPr>
              <a:t> &amp; </a:t>
            </a:r>
            <a:r>
              <a:rPr lang="en-US" sz="2400" i="1" dirty="0" err="1" smtClean="0">
                <a:solidFill>
                  <a:srgbClr val="0033CC"/>
                </a:solidFill>
              </a:rPr>
              <a:t>huyện</a:t>
            </a:r>
            <a:r>
              <a:rPr lang="en-US" sz="2400" i="1" dirty="0" smtClean="0">
                <a:solidFill>
                  <a:srgbClr val="0033CC"/>
                </a:solidFill>
              </a:rPr>
              <a:t> (</a:t>
            </a:r>
            <a:r>
              <a:rPr lang="en-US" sz="2400" i="1" dirty="0" smtClean="0">
                <a:solidFill>
                  <a:srgbClr val="0033CC"/>
                </a:solidFill>
              </a:rPr>
              <a:t>5/2018)</a:t>
            </a:r>
            <a:endParaRPr lang="en-US" sz="2400" i="1" dirty="0" smtClean="0">
              <a:solidFill>
                <a:srgbClr val="0033CC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dirty="0">
              <a:solidFill>
                <a:srgbClr val="0033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6" descr="Kết quả hình ảnh cho cá tra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5123" name="AutoShape 8" descr="Kết quả hình ảnh cho cá tra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5124" name="AutoShape 10" descr="Kết quả hình ảnh cho cá tra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5125" name="AutoShape 12" descr="Kết quả hình ảnh cho cá tra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5126" name="AutoShape 15" descr="Hình ảnh có liên quan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5127" name="AutoShape 20" descr="Hình ảnh có liên quan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5128" name="AutoShape 23" descr="Hình ảnh có liên quan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13" name="TextBox 12"/>
          <p:cNvSpPr txBox="1"/>
          <p:nvPr/>
        </p:nvSpPr>
        <p:spPr>
          <a:xfrm>
            <a:off x="385763" y="1838330"/>
            <a:ext cx="1180623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>
                <a:solidFill>
                  <a:srgbClr val="996600"/>
                </a:solidFill>
              </a:rPr>
              <a:t>ĐSQ </a:t>
            </a:r>
            <a:r>
              <a:rPr lang="en-US" dirty="0" err="1" smtClean="0">
                <a:solidFill>
                  <a:srgbClr val="996600"/>
                </a:solidFill>
              </a:rPr>
              <a:t>Hà</a:t>
            </a:r>
            <a:r>
              <a:rPr lang="en-US" dirty="0" smtClean="0">
                <a:solidFill>
                  <a:srgbClr val="996600"/>
                </a:solidFill>
              </a:rPr>
              <a:t> </a:t>
            </a:r>
            <a:r>
              <a:rPr lang="en-US" dirty="0" err="1" smtClean="0">
                <a:solidFill>
                  <a:srgbClr val="996600"/>
                </a:solidFill>
              </a:rPr>
              <a:t>Lan</a:t>
            </a:r>
            <a:r>
              <a:rPr lang="en-US" dirty="0" smtClean="0">
                <a:solidFill>
                  <a:srgbClr val="996600"/>
                </a:solidFill>
              </a:rPr>
              <a:t> (11/2018):</a:t>
            </a:r>
          </a:p>
          <a:p>
            <a:pPr marL="747713" indent="-290513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en-US" sz="2400" i="1" dirty="0" err="1" smtClean="0">
                <a:solidFill>
                  <a:srgbClr val="996600"/>
                </a:solidFill>
              </a:rPr>
              <a:t>Làm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việc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với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Bộ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Tài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chính</a:t>
            </a:r>
            <a:r>
              <a:rPr lang="en-US" sz="2400" i="1" dirty="0" smtClean="0">
                <a:solidFill>
                  <a:srgbClr val="996600"/>
                </a:solidFill>
              </a:rPr>
              <a:t> v/v </a:t>
            </a:r>
            <a:r>
              <a:rPr lang="en-US" sz="2400" i="1" dirty="0" err="1" smtClean="0">
                <a:solidFill>
                  <a:srgbClr val="996600"/>
                </a:solidFill>
              </a:rPr>
              <a:t>nghiên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cứu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cơ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chế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tài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chính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để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thành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lập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Quỹ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phát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triển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bền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vững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vùng</a:t>
            </a:r>
            <a:r>
              <a:rPr lang="en-US" sz="2400" i="1" dirty="0" smtClean="0">
                <a:solidFill>
                  <a:srgbClr val="996600"/>
                </a:solidFill>
              </a:rPr>
              <a:t> ĐBSCL</a:t>
            </a:r>
          </a:p>
          <a:p>
            <a:pPr marL="747713" indent="-290513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en-US" sz="2400" i="1" dirty="0" err="1" smtClean="0">
                <a:solidFill>
                  <a:srgbClr val="996600"/>
                </a:solidFill>
              </a:rPr>
              <a:t>Tọa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đàm</a:t>
            </a:r>
            <a:r>
              <a:rPr lang="en-US" sz="2400" i="1" dirty="0" smtClean="0">
                <a:solidFill>
                  <a:srgbClr val="996600"/>
                </a:solidFill>
              </a:rPr>
              <a:t> “</a:t>
            </a:r>
            <a:r>
              <a:rPr lang="en-US" sz="2400" i="1" dirty="0" err="1" smtClean="0">
                <a:solidFill>
                  <a:srgbClr val="996600"/>
                </a:solidFill>
              </a:rPr>
              <a:t>hướng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tới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phát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triển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bền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vững</a:t>
            </a:r>
            <a:r>
              <a:rPr lang="en-US" sz="2400" i="1" dirty="0" smtClean="0">
                <a:solidFill>
                  <a:srgbClr val="996600"/>
                </a:solidFill>
              </a:rPr>
              <a:t> ĐBSCL (</a:t>
            </a:r>
            <a:r>
              <a:rPr lang="en-US" sz="2400" i="1" dirty="0" err="1" smtClean="0">
                <a:solidFill>
                  <a:srgbClr val="996600"/>
                </a:solidFill>
              </a:rPr>
              <a:t>Nước</a:t>
            </a:r>
            <a:r>
              <a:rPr lang="en-US" sz="2400" i="1" dirty="0" smtClean="0">
                <a:solidFill>
                  <a:srgbClr val="996600"/>
                </a:solidFill>
              </a:rPr>
              <a:t> – </a:t>
            </a:r>
            <a:r>
              <a:rPr lang="en-US" sz="2400" i="1" dirty="0" err="1" smtClean="0">
                <a:solidFill>
                  <a:srgbClr val="996600"/>
                </a:solidFill>
              </a:rPr>
              <a:t>Nông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nghiệp</a:t>
            </a:r>
            <a:r>
              <a:rPr lang="en-US" sz="2400" i="1" dirty="0" smtClean="0">
                <a:solidFill>
                  <a:srgbClr val="996600"/>
                </a:solidFill>
              </a:rPr>
              <a:t> – </a:t>
            </a:r>
            <a:r>
              <a:rPr lang="en-US" sz="2400" i="1" dirty="0" err="1" smtClean="0">
                <a:solidFill>
                  <a:srgbClr val="996600"/>
                </a:solidFill>
              </a:rPr>
              <a:t>kinh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doanh</a:t>
            </a:r>
            <a:r>
              <a:rPr lang="en-US" sz="2400" i="1" dirty="0" smtClean="0">
                <a:solidFill>
                  <a:srgbClr val="996600"/>
                </a:solidFill>
              </a:rPr>
              <a:t> (UBND </a:t>
            </a:r>
            <a:r>
              <a:rPr lang="en-US" sz="2400" i="1" dirty="0" err="1" smtClean="0">
                <a:solidFill>
                  <a:srgbClr val="996600"/>
                </a:solidFill>
              </a:rPr>
              <a:t>Tp</a:t>
            </a:r>
            <a:r>
              <a:rPr lang="en-US" sz="2400" i="1" dirty="0" smtClean="0">
                <a:solidFill>
                  <a:srgbClr val="996600"/>
                </a:solidFill>
              </a:rPr>
              <a:t> CT, ĐHCT &amp; </a:t>
            </a:r>
            <a:r>
              <a:rPr lang="en-US" sz="2400" i="1" dirty="0" err="1" smtClean="0">
                <a:solidFill>
                  <a:srgbClr val="996600"/>
                </a:solidFill>
              </a:rPr>
              <a:t>doanh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nghiệp</a:t>
            </a:r>
            <a:r>
              <a:rPr lang="en-US" sz="2400" i="1" dirty="0" smtClean="0">
                <a:solidFill>
                  <a:srgbClr val="996600"/>
                </a:solidFill>
              </a:rPr>
              <a:t> VN &amp; HL)</a:t>
            </a:r>
          </a:p>
          <a:p>
            <a:pPr marL="747713" indent="-290513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en-US" sz="2400" i="1" dirty="0" err="1" smtClean="0">
                <a:solidFill>
                  <a:srgbClr val="996600"/>
                </a:solidFill>
              </a:rPr>
              <a:t>Dự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kiến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phối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hợp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với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Ngân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hàng</a:t>
            </a:r>
            <a:r>
              <a:rPr lang="en-US" sz="2400" i="1" dirty="0" smtClean="0">
                <a:solidFill>
                  <a:srgbClr val="996600"/>
                </a:solidFill>
              </a:rPr>
              <a:t> TG &amp; </a:t>
            </a:r>
            <a:r>
              <a:rPr lang="en-US" sz="2400" i="1" dirty="0" err="1" smtClean="0">
                <a:solidFill>
                  <a:srgbClr val="996600"/>
                </a:solidFill>
              </a:rPr>
              <a:t>Bộ</a:t>
            </a:r>
            <a:r>
              <a:rPr lang="en-US" sz="2400" i="1" dirty="0" smtClean="0">
                <a:solidFill>
                  <a:srgbClr val="996600"/>
                </a:solidFill>
              </a:rPr>
              <a:t> TN-MT </a:t>
            </a:r>
            <a:r>
              <a:rPr lang="en-US" sz="2400" i="1" dirty="0" err="1" smtClean="0">
                <a:solidFill>
                  <a:srgbClr val="996600"/>
                </a:solidFill>
              </a:rPr>
              <a:t>tổ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chức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hội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thảo</a:t>
            </a:r>
            <a:r>
              <a:rPr lang="en-US" sz="2400" i="1" dirty="0" smtClean="0">
                <a:solidFill>
                  <a:srgbClr val="996600"/>
                </a:solidFill>
              </a:rPr>
              <a:t> “</a:t>
            </a:r>
            <a:r>
              <a:rPr lang="en-US" sz="2400" i="1" dirty="0" err="1" smtClean="0">
                <a:solidFill>
                  <a:srgbClr val="996600"/>
                </a:solidFill>
              </a:rPr>
              <a:t>giải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pháp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triển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khai</a:t>
            </a:r>
            <a:r>
              <a:rPr lang="en-US" sz="2400" i="1" dirty="0" smtClean="0">
                <a:solidFill>
                  <a:srgbClr val="996600"/>
                </a:solidFill>
              </a:rPr>
              <a:t> NQ 120 ở </a:t>
            </a:r>
            <a:r>
              <a:rPr lang="en-US" sz="2400" i="1" dirty="0" err="1" smtClean="0">
                <a:solidFill>
                  <a:srgbClr val="996600"/>
                </a:solidFill>
              </a:rPr>
              <a:t>địa</a:t>
            </a:r>
            <a:r>
              <a:rPr lang="en-US" sz="2400" i="1" dirty="0" smtClean="0">
                <a:solidFill>
                  <a:srgbClr val="996600"/>
                </a:solidFill>
              </a:rPr>
              <a:t> </a:t>
            </a:r>
            <a:r>
              <a:rPr lang="en-US" sz="2400" i="1" dirty="0" err="1" smtClean="0">
                <a:solidFill>
                  <a:srgbClr val="996600"/>
                </a:solidFill>
              </a:rPr>
              <a:t>phương</a:t>
            </a:r>
            <a:r>
              <a:rPr lang="en-US" sz="2400" i="1" dirty="0" smtClean="0">
                <a:solidFill>
                  <a:srgbClr val="996600"/>
                </a:solidFill>
              </a:rPr>
              <a:t>” – </a:t>
            </a:r>
            <a:r>
              <a:rPr lang="en-US" sz="2400" i="1" dirty="0" err="1" smtClean="0">
                <a:solidFill>
                  <a:srgbClr val="996600"/>
                </a:solidFill>
              </a:rPr>
              <a:t>hoãn</a:t>
            </a:r>
            <a:r>
              <a:rPr lang="en-US" sz="2400" i="1" dirty="0" smtClean="0">
                <a:solidFill>
                  <a:srgbClr val="996600"/>
                </a:solidFill>
              </a:rPr>
              <a:t> !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04812" y="5222227"/>
            <a:ext cx="1178718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 smtClean="0">
                <a:solidFill>
                  <a:srgbClr val="0033CC"/>
                </a:solidFill>
              </a:rPr>
              <a:t>Báo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Tuổi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trẻ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cùng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với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Tôn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Đông</a:t>
            </a:r>
            <a:r>
              <a:rPr lang="en-US" dirty="0" smtClean="0">
                <a:solidFill>
                  <a:srgbClr val="0033CC"/>
                </a:solidFill>
              </a:rPr>
              <a:t> Á </a:t>
            </a:r>
            <a:r>
              <a:rPr lang="en-US" dirty="0" err="1" smtClean="0">
                <a:solidFill>
                  <a:srgbClr val="0033CC"/>
                </a:solidFill>
              </a:rPr>
              <a:t>tổ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chức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Hội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thảo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tổng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kết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i="1" dirty="0" err="1" smtClean="0">
                <a:solidFill>
                  <a:srgbClr val="0033CC"/>
                </a:solidFill>
              </a:rPr>
              <a:t>Chương</a:t>
            </a:r>
            <a:r>
              <a:rPr lang="en-US" i="1" dirty="0" smtClean="0">
                <a:solidFill>
                  <a:srgbClr val="0033CC"/>
                </a:solidFill>
              </a:rPr>
              <a:t> </a:t>
            </a:r>
            <a:r>
              <a:rPr lang="en-US" i="1" dirty="0" err="1" smtClean="0">
                <a:solidFill>
                  <a:srgbClr val="0033CC"/>
                </a:solidFill>
              </a:rPr>
              <a:t>trình</a:t>
            </a:r>
            <a:r>
              <a:rPr lang="en-US" i="1" dirty="0" smtClean="0">
                <a:solidFill>
                  <a:srgbClr val="0033CC"/>
                </a:solidFill>
              </a:rPr>
              <a:t> Mekong </a:t>
            </a:r>
            <a:r>
              <a:rPr lang="en-US" i="1" dirty="0" err="1" smtClean="0">
                <a:solidFill>
                  <a:srgbClr val="0033CC"/>
                </a:solidFill>
              </a:rPr>
              <a:t>Xanh</a:t>
            </a:r>
            <a:r>
              <a:rPr lang="en-US" i="1" dirty="0" smtClean="0">
                <a:solidFill>
                  <a:srgbClr val="0033CC"/>
                </a:solidFill>
              </a:rPr>
              <a:t> - </a:t>
            </a:r>
            <a:r>
              <a:rPr lang="en-US" i="1" dirty="0" err="1" smtClean="0">
                <a:solidFill>
                  <a:srgbClr val="0033CC"/>
                </a:solidFill>
              </a:rPr>
              <a:t>Hướng</a:t>
            </a:r>
            <a:r>
              <a:rPr lang="en-US" i="1" dirty="0" smtClean="0">
                <a:solidFill>
                  <a:srgbClr val="0033CC"/>
                </a:solidFill>
              </a:rPr>
              <a:t> </a:t>
            </a:r>
            <a:r>
              <a:rPr lang="en-US" i="1" dirty="0" err="1" smtClean="0">
                <a:solidFill>
                  <a:srgbClr val="0033CC"/>
                </a:solidFill>
              </a:rPr>
              <a:t>đến</a:t>
            </a:r>
            <a:r>
              <a:rPr lang="en-US" i="1" dirty="0" smtClean="0">
                <a:solidFill>
                  <a:srgbClr val="0033CC"/>
                </a:solidFill>
              </a:rPr>
              <a:t> </a:t>
            </a:r>
            <a:r>
              <a:rPr lang="en-US" i="1" dirty="0" err="1" smtClean="0">
                <a:solidFill>
                  <a:srgbClr val="0033CC"/>
                </a:solidFill>
              </a:rPr>
              <a:t>phát</a:t>
            </a:r>
            <a:r>
              <a:rPr lang="en-US" i="1" dirty="0" smtClean="0">
                <a:solidFill>
                  <a:srgbClr val="0033CC"/>
                </a:solidFill>
              </a:rPr>
              <a:t> </a:t>
            </a:r>
            <a:r>
              <a:rPr lang="en-US" i="1" dirty="0" err="1" smtClean="0">
                <a:solidFill>
                  <a:srgbClr val="0033CC"/>
                </a:solidFill>
              </a:rPr>
              <a:t>triển</a:t>
            </a:r>
            <a:r>
              <a:rPr lang="en-US" i="1" dirty="0" smtClean="0">
                <a:solidFill>
                  <a:srgbClr val="0033CC"/>
                </a:solidFill>
              </a:rPr>
              <a:t> </a:t>
            </a:r>
            <a:r>
              <a:rPr lang="en-US" i="1" dirty="0" err="1" smtClean="0">
                <a:solidFill>
                  <a:srgbClr val="0033CC"/>
                </a:solidFill>
              </a:rPr>
              <a:t>bền</a:t>
            </a:r>
            <a:r>
              <a:rPr lang="en-US" i="1" dirty="0" smtClean="0">
                <a:solidFill>
                  <a:srgbClr val="0033CC"/>
                </a:solidFill>
              </a:rPr>
              <a:t> </a:t>
            </a:r>
            <a:r>
              <a:rPr lang="en-US" i="1" dirty="0" err="1" smtClean="0">
                <a:solidFill>
                  <a:srgbClr val="0033CC"/>
                </a:solidFill>
              </a:rPr>
              <a:t>vững</a:t>
            </a:r>
            <a:r>
              <a:rPr lang="en-US" i="1" dirty="0" smtClean="0">
                <a:solidFill>
                  <a:srgbClr val="0033CC"/>
                </a:solidFill>
              </a:rPr>
              <a:t> ĐBSCL </a:t>
            </a:r>
            <a:r>
              <a:rPr lang="en-US" dirty="0" smtClean="0">
                <a:solidFill>
                  <a:srgbClr val="0033CC"/>
                </a:solidFill>
              </a:rPr>
              <a:t>(</a:t>
            </a:r>
            <a:r>
              <a:rPr lang="en-US" dirty="0" smtClean="0">
                <a:solidFill>
                  <a:srgbClr val="0033CC"/>
                </a:solidFill>
              </a:rPr>
              <a:t>22/11/2018, </a:t>
            </a:r>
            <a:r>
              <a:rPr lang="en-US" dirty="0" err="1" smtClean="0">
                <a:solidFill>
                  <a:srgbClr val="0033CC"/>
                </a:solidFill>
              </a:rPr>
              <a:t>Cần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Thơ</a:t>
            </a:r>
            <a:r>
              <a:rPr lang="en-US" dirty="0" smtClean="0">
                <a:solidFill>
                  <a:srgbClr val="0033CC"/>
                </a:solidFill>
              </a:rPr>
              <a:t>)</a:t>
            </a:r>
          </a:p>
        </p:txBody>
      </p:sp>
      <p:sp>
        <p:nvSpPr>
          <p:cNvPr id="15" name="Title 1"/>
          <p:cNvSpPr>
            <a:spLocks/>
          </p:cNvSpPr>
          <p:nvPr/>
        </p:nvSpPr>
        <p:spPr bwMode="auto">
          <a:xfrm>
            <a:off x="2161310" y="219075"/>
            <a:ext cx="9324108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 b="1" dirty="0" err="1" smtClean="0">
                <a:solidFill>
                  <a:srgbClr val="663300"/>
                </a:solidFill>
              </a:rPr>
              <a:t>Hoạt</a:t>
            </a:r>
            <a:r>
              <a:rPr lang="en-US" sz="3200" b="1" dirty="0" smtClean="0">
                <a:solidFill>
                  <a:srgbClr val="663300"/>
                </a:solidFill>
              </a:rPr>
              <a:t> </a:t>
            </a:r>
            <a:r>
              <a:rPr lang="en-US" sz="3200" b="1" dirty="0" err="1" smtClean="0">
                <a:solidFill>
                  <a:srgbClr val="663300"/>
                </a:solidFill>
              </a:rPr>
              <a:t>động</a:t>
            </a:r>
            <a:r>
              <a:rPr lang="en-US" sz="3200" b="1" dirty="0" smtClean="0">
                <a:solidFill>
                  <a:srgbClr val="663300"/>
                </a:solidFill>
              </a:rPr>
              <a:t> </a:t>
            </a:r>
            <a:r>
              <a:rPr lang="en-US" sz="3200" b="1" dirty="0" err="1" smtClean="0">
                <a:solidFill>
                  <a:srgbClr val="663300"/>
                </a:solidFill>
              </a:rPr>
              <a:t>triển</a:t>
            </a:r>
            <a:r>
              <a:rPr lang="en-US" sz="3200" b="1" dirty="0" smtClean="0">
                <a:solidFill>
                  <a:srgbClr val="663300"/>
                </a:solidFill>
              </a:rPr>
              <a:t> </a:t>
            </a:r>
            <a:r>
              <a:rPr lang="en-US" sz="3200" b="1" dirty="0" err="1" smtClean="0">
                <a:solidFill>
                  <a:srgbClr val="663300"/>
                </a:solidFill>
              </a:rPr>
              <a:t>khai</a:t>
            </a:r>
            <a:r>
              <a:rPr lang="en-US" sz="3200" b="1" dirty="0" smtClean="0">
                <a:solidFill>
                  <a:srgbClr val="663300"/>
                </a:solidFill>
              </a:rPr>
              <a:t> </a:t>
            </a:r>
            <a:r>
              <a:rPr lang="en-US" sz="3200" b="1" dirty="0" err="1" smtClean="0">
                <a:solidFill>
                  <a:srgbClr val="663300"/>
                </a:solidFill>
              </a:rPr>
              <a:t>từ</a:t>
            </a:r>
            <a:r>
              <a:rPr lang="en-US" sz="3200" b="1" dirty="0" smtClean="0">
                <a:solidFill>
                  <a:srgbClr val="663300"/>
                </a:solidFill>
              </a:rPr>
              <a:t> </a:t>
            </a:r>
            <a:r>
              <a:rPr lang="en-US" sz="3200" b="1" dirty="0" err="1" smtClean="0">
                <a:solidFill>
                  <a:srgbClr val="663300"/>
                </a:solidFill>
              </a:rPr>
              <a:t>tổ</a:t>
            </a:r>
            <a:r>
              <a:rPr lang="en-US" sz="3200" b="1" dirty="0" smtClean="0">
                <a:solidFill>
                  <a:srgbClr val="663300"/>
                </a:solidFill>
              </a:rPr>
              <a:t> </a:t>
            </a:r>
            <a:r>
              <a:rPr lang="en-US" sz="3200" b="1" dirty="0" err="1" smtClean="0">
                <a:solidFill>
                  <a:srgbClr val="663300"/>
                </a:solidFill>
              </a:rPr>
              <a:t>chức</a:t>
            </a:r>
            <a:r>
              <a:rPr lang="en-US" sz="3200" b="1" dirty="0" smtClean="0">
                <a:solidFill>
                  <a:srgbClr val="663300"/>
                </a:solidFill>
              </a:rPr>
              <a:t> </a:t>
            </a:r>
            <a:r>
              <a:rPr lang="en-US" sz="3200" b="1" dirty="0" err="1" smtClean="0">
                <a:solidFill>
                  <a:srgbClr val="663300"/>
                </a:solidFill>
              </a:rPr>
              <a:t>quốc</a:t>
            </a:r>
            <a:r>
              <a:rPr lang="en-US" sz="3200" b="1" dirty="0" smtClean="0">
                <a:solidFill>
                  <a:srgbClr val="663300"/>
                </a:solidFill>
              </a:rPr>
              <a:t> </a:t>
            </a:r>
            <a:r>
              <a:rPr lang="en-US" sz="3200" b="1" dirty="0" err="1" smtClean="0">
                <a:solidFill>
                  <a:srgbClr val="663300"/>
                </a:solidFill>
              </a:rPr>
              <a:t>tế</a:t>
            </a:r>
            <a:r>
              <a:rPr lang="en-US" sz="3200" b="1" dirty="0" smtClean="0">
                <a:solidFill>
                  <a:srgbClr val="663300"/>
                </a:solidFill>
              </a:rPr>
              <a:t> </a:t>
            </a:r>
            <a:r>
              <a:rPr lang="en-US" sz="3200" b="1" dirty="0" err="1" smtClean="0">
                <a:solidFill>
                  <a:srgbClr val="663300"/>
                </a:solidFill>
              </a:rPr>
              <a:t>và</a:t>
            </a:r>
            <a:r>
              <a:rPr lang="en-US" sz="3200" b="1" dirty="0" smtClean="0">
                <a:solidFill>
                  <a:srgbClr val="663300"/>
                </a:solidFill>
              </a:rPr>
              <a:t> </a:t>
            </a:r>
            <a:r>
              <a:rPr lang="en-US" sz="3200" b="1" dirty="0" err="1" smtClean="0">
                <a:solidFill>
                  <a:srgbClr val="663300"/>
                </a:solidFill>
              </a:rPr>
              <a:t>trong</a:t>
            </a:r>
            <a:r>
              <a:rPr lang="en-US" sz="3200" b="1" dirty="0" smtClean="0">
                <a:solidFill>
                  <a:srgbClr val="663300"/>
                </a:solidFill>
              </a:rPr>
              <a:t> </a:t>
            </a:r>
            <a:r>
              <a:rPr lang="en-US" sz="3200" b="1" dirty="0" err="1" smtClean="0">
                <a:solidFill>
                  <a:srgbClr val="663300"/>
                </a:solidFill>
              </a:rPr>
              <a:t>nước</a:t>
            </a:r>
            <a:endParaRPr lang="en-US" sz="3200" b="1" dirty="0">
              <a:solidFill>
                <a:srgbClr val="66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6" descr="Kết quả hình ảnh cho cá tra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5123" name="AutoShape 8" descr="Kết quả hình ảnh cho cá tra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5124" name="AutoShape 10" descr="Kết quả hình ảnh cho cá tra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5125" name="AutoShape 12" descr="Kết quả hình ảnh cho cá tra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5126" name="AutoShape 15" descr="Hình ảnh có liên quan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5127" name="AutoShape 20" descr="Hình ảnh có liên quan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5128" name="AutoShape 23" descr="Hình ảnh có liên quan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5129" name="Title 1"/>
          <p:cNvSpPr>
            <a:spLocks/>
          </p:cNvSpPr>
          <p:nvPr/>
        </p:nvSpPr>
        <p:spPr bwMode="auto">
          <a:xfrm>
            <a:off x="2881313" y="219075"/>
            <a:ext cx="7135812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 b="1" dirty="0" err="1" smtClean="0">
                <a:solidFill>
                  <a:srgbClr val="663300"/>
                </a:solidFill>
              </a:rPr>
              <a:t>Nhận</a:t>
            </a:r>
            <a:r>
              <a:rPr lang="en-US" sz="3200" b="1" dirty="0" smtClean="0">
                <a:solidFill>
                  <a:srgbClr val="663300"/>
                </a:solidFill>
              </a:rPr>
              <a:t> </a:t>
            </a:r>
            <a:r>
              <a:rPr lang="en-US" sz="3200" b="1" dirty="0" err="1" smtClean="0">
                <a:solidFill>
                  <a:srgbClr val="663300"/>
                </a:solidFill>
              </a:rPr>
              <a:t>định</a:t>
            </a:r>
            <a:endParaRPr lang="en-US" sz="2800" i="1" dirty="0">
              <a:solidFill>
                <a:srgbClr val="6633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8037" y="2202874"/>
            <a:ext cx="1120832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4950" indent="-234950"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 err="1" smtClean="0">
                <a:solidFill>
                  <a:srgbClr val="0033CC"/>
                </a:solidFill>
              </a:rPr>
              <a:t>Rất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nhiều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Hội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thảo</a:t>
            </a:r>
            <a:r>
              <a:rPr lang="en-US" dirty="0" smtClean="0">
                <a:solidFill>
                  <a:srgbClr val="0033CC"/>
                </a:solidFill>
              </a:rPr>
              <a:t>/</a:t>
            </a:r>
            <a:r>
              <a:rPr lang="en-US" dirty="0" err="1" smtClean="0">
                <a:solidFill>
                  <a:srgbClr val="0033CC"/>
                </a:solidFill>
              </a:rPr>
              <a:t>họp</a:t>
            </a:r>
            <a:endParaRPr lang="en-US" dirty="0" smtClean="0">
              <a:solidFill>
                <a:srgbClr val="0033CC"/>
              </a:solidFill>
            </a:endParaRPr>
          </a:p>
          <a:p>
            <a:pPr marL="234950" indent="-234950"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 err="1" smtClean="0">
                <a:solidFill>
                  <a:srgbClr val="0033CC"/>
                </a:solidFill>
              </a:rPr>
              <a:t>Kế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hoạch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triển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khai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của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Bộ</a:t>
            </a:r>
            <a:r>
              <a:rPr lang="en-US" dirty="0" smtClean="0">
                <a:solidFill>
                  <a:srgbClr val="0033CC"/>
                </a:solidFill>
              </a:rPr>
              <a:t> TN-MT &amp; </a:t>
            </a:r>
            <a:r>
              <a:rPr lang="en-US" dirty="0" err="1" smtClean="0">
                <a:solidFill>
                  <a:srgbClr val="0033CC"/>
                </a:solidFill>
              </a:rPr>
              <a:t>Bộ</a:t>
            </a:r>
            <a:r>
              <a:rPr lang="en-US" dirty="0" smtClean="0">
                <a:solidFill>
                  <a:srgbClr val="0033CC"/>
                </a:solidFill>
              </a:rPr>
              <a:t> KH-ĐT</a:t>
            </a:r>
          </a:p>
          <a:p>
            <a:pPr marL="234950" indent="-234950"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 err="1" smtClean="0">
                <a:solidFill>
                  <a:srgbClr val="0033CC"/>
                </a:solidFill>
              </a:rPr>
              <a:t>Kế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hoạch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tổng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thể</a:t>
            </a:r>
            <a:r>
              <a:rPr lang="en-US" dirty="0" smtClean="0">
                <a:solidFill>
                  <a:srgbClr val="0033CC"/>
                </a:solidFill>
              </a:rPr>
              <a:t> (</a:t>
            </a:r>
            <a:r>
              <a:rPr lang="en-US" u="sng" dirty="0" err="1" smtClean="0">
                <a:solidFill>
                  <a:srgbClr val="0033CC"/>
                </a:solidFill>
              </a:rPr>
              <a:t>phối</a:t>
            </a:r>
            <a:r>
              <a:rPr lang="en-US" u="sng" dirty="0" smtClean="0">
                <a:solidFill>
                  <a:srgbClr val="0033CC"/>
                </a:solidFill>
              </a:rPr>
              <a:t> </a:t>
            </a:r>
            <a:r>
              <a:rPr lang="en-US" u="sng" dirty="0" err="1" smtClean="0">
                <a:solidFill>
                  <a:srgbClr val="0033CC"/>
                </a:solidFill>
              </a:rPr>
              <a:t>hợp</a:t>
            </a:r>
            <a:r>
              <a:rPr lang="en-US" u="sng" dirty="0" smtClean="0">
                <a:solidFill>
                  <a:srgbClr val="0033CC"/>
                </a:solidFill>
              </a:rPr>
              <a:t> </a:t>
            </a:r>
            <a:r>
              <a:rPr lang="en-US" u="sng" dirty="0" err="1" smtClean="0">
                <a:solidFill>
                  <a:srgbClr val="0033CC"/>
                </a:solidFill>
              </a:rPr>
              <a:t>liên</a:t>
            </a:r>
            <a:r>
              <a:rPr lang="en-US" u="sng" dirty="0" smtClean="0">
                <a:solidFill>
                  <a:srgbClr val="0033CC"/>
                </a:solidFill>
              </a:rPr>
              <a:t> </a:t>
            </a:r>
            <a:r>
              <a:rPr lang="en-US" u="sng" dirty="0" err="1" smtClean="0">
                <a:solidFill>
                  <a:srgbClr val="0033CC"/>
                </a:solidFill>
              </a:rPr>
              <a:t>ngành</a:t>
            </a:r>
            <a:r>
              <a:rPr lang="en-US" u="sng" dirty="0" smtClean="0">
                <a:solidFill>
                  <a:srgbClr val="0033CC"/>
                </a:solidFill>
              </a:rPr>
              <a:t> &amp; </a:t>
            </a:r>
            <a:r>
              <a:rPr lang="en-US" u="sng" dirty="0" err="1" smtClean="0">
                <a:solidFill>
                  <a:srgbClr val="0033CC"/>
                </a:solidFill>
              </a:rPr>
              <a:t>liên</a:t>
            </a:r>
            <a:r>
              <a:rPr lang="en-US" u="sng" dirty="0" smtClean="0">
                <a:solidFill>
                  <a:srgbClr val="0033CC"/>
                </a:solidFill>
              </a:rPr>
              <a:t> </a:t>
            </a:r>
            <a:r>
              <a:rPr lang="en-US" u="sng" dirty="0" err="1" smtClean="0">
                <a:solidFill>
                  <a:srgbClr val="0033CC"/>
                </a:solidFill>
              </a:rPr>
              <a:t>tỉnh</a:t>
            </a:r>
            <a:r>
              <a:rPr lang="en-US" dirty="0" smtClean="0">
                <a:solidFill>
                  <a:srgbClr val="0033CC"/>
                </a:solidFill>
              </a:rPr>
              <a:t>) </a:t>
            </a:r>
            <a:r>
              <a:rPr lang="en-US" dirty="0" err="1" smtClean="0">
                <a:solidFill>
                  <a:srgbClr val="0033CC"/>
                </a:solidFill>
              </a:rPr>
              <a:t>và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Dự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án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cấp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thiết</a:t>
            </a:r>
            <a:r>
              <a:rPr lang="en-US" dirty="0" smtClean="0">
                <a:solidFill>
                  <a:srgbClr val="0033CC"/>
                </a:solidFill>
              </a:rPr>
              <a:t> ??</a:t>
            </a:r>
            <a:endParaRPr lang="en-US" dirty="0" smtClean="0">
              <a:solidFill>
                <a:srgbClr val="0033CC"/>
              </a:solidFill>
            </a:endParaRPr>
          </a:p>
          <a:p>
            <a:pPr marL="234950" indent="-234950"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rgbClr val="0033CC"/>
                </a:solidFill>
              </a:rPr>
              <a:t>ĐSQ </a:t>
            </a:r>
            <a:r>
              <a:rPr lang="en-US" dirty="0" err="1" smtClean="0">
                <a:solidFill>
                  <a:srgbClr val="0033CC"/>
                </a:solidFill>
              </a:rPr>
              <a:t>Hà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Lan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tích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cực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hỗ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trợ</a:t>
            </a:r>
            <a:endParaRPr lang="en-US" dirty="0" smtClean="0">
              <a:solidFill>
                <a:srgbClr val="0033CC"/>
              </a:solidFill>
            </a:endParaRPr>
          </a:p>
          <a:p>
            <a:pPr marL="234950" indent="-234950"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 err="1" smtClean="0">
                <a:solidFill>
                  <a:srgbClr val="0033CC"/>
                </a:solidFill>
              </a:rPr>
              <a:t>Địa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phương</a:t>
            </a:r>
            <a:r>
              <a:rPr lang="en-US" dirty="0" smtClean="0">
                <a:solidFill>
                  <a:srgbClr val="0033CC"/>
                </a:solidFill>
              </a:rPr>
              <a:t>: </a:t>
            </a:r>
            <a:r>
              <a:rPr lang="en-US" dirty="0" err="1" smtClean="0">
                <a:solidFill>
                  <a:srgbClr val="0033CC"/>
                </a:solidFill>
              </a:rPr>
              <a:t>vốn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triển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khai</a:t>
            </a:r>
            <a:r>
              <a:rPr lang="en-US" dirty="0" smtClean="0">
                <a:solidFill>
                  <a:srgbClr val="0033CC"/>
                </a:solidFill>
              </a:rPr>
              <a:t> DA </a:t>
            </a:r>
            <a:r>
              <a:rPr lang="en-US" dirty="0" err="1" smtClean="0">
                <a:solidFill>
                  <a:srgbClr val="0033CC"/>
                </a:solidFill>
              </a:rPr>
              <a:t>ưu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tiên</a:t>
            </a:r>
            <a:r>
              <a:rPr lang="en-US" dirty="0" smtClean="0">
                <a:solidFill>
                  <a:srgbClr val="0033CC"/>
                </a:solidFill>
              </a:rPr>
              <a:t> ?</a:t>
            </a:r>
            <a:endParaRPr lang="en-US" dirty="0">
              <a:solidFill>
                <a:srgbClr val="0033CC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4909" y="5070764"/>
            <a:ext cx="108758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CC3300"/>
                </a:solidFill>
              </a:rPr>
              <a:t>Họp</a:t>
            </a:r>
            <a:r>
              <a:rPr lang="en-US" sz="2800" dirty="0" smtClean="0">
                <a:solidFill>
                  <a:srgbClr val="CC3300"/>
                </a:solidFill>
              </a:rPr>
              <a:t> </a:t>
            </a:r>
            <a:r>
              <a:rPr lang="en-US" sz="2800" dirty="0" err="1" smtClean="0">
                <a:solidFill>
                  <a:srgbClr val="CC3300"/>
                </a:solidFill>
              </a:rPr>
              <a:t>Quốc</a:t>
            </a:r>
            <a:r>
              <a:rPr lang="en-US" sz="2800" dirty="0" smtClean="0">
                <a:solidFill>
                  <a:srgbClr val="CC3300"/>
                </a:solidFill>
              </a:rPr>
              <a:t> </a:t>
            </a:r>
            <a:r>
              <a:rPr lang="en-US" sz="2800" dirty="0" err="1" smtClean="0">
                <a:solidFill>
                  <a:srgbClr val="CC3300"/>
                </a:solidFill>
              </a:rPr>
              <a:t>hội</a:t>
            </a:r>
            <a:r>
              <a:rPr lang="en-US" sz="2800" dirty="0" smtClean="0">
                <a:solidFill>
                  <a:srgbClr val="CC3300"/>
                </a:solidFill>
              </a:rPr>
              <a:t> (11/2018), </a:t>
            </a:r>
            <a:r>
              <a:rPr lang="en-US" sz="2800" dirty="0" err="1" smtClean="0">
                <a:solidFill>
                  <a:srgbClr val="CC3300"/>
                </a:solidFill>
              </a:rPr>
              <a:t>Thủ</a:t>
            </a:r>
            <a:r>
              <a:rPr lang="en-US" sz="2800" dirty="0" smtClean="0">
                <a:solidFill>
                  <a:srgbClr val="CC3300"/>
                </a:solidFill>
              </a:rPr>
              <a:t> </a:t>
            </a:r>
            <a:r>
              <a:rPr lang="en-US" sz="2800" dirty="0" err="1" smtClean="0">
                <a:solidFill>
                  <a:srgbClr val="CC3300"/>
                </a:solidFill>
              </a:rPr>
              <a:t>tướng</a:t>
            </a:r>
            <a:r>
              <a:rPr lang="en-US" sz="2800" dirty="0" smtClean="0">
                <a:solidFill>
                  <a:srgbClr val="CC3300"/>
                </a:solidFill>
              </a:rPr>
              <a:t> </a:t>
            </a:r>
            <a:r>
              <a:rPr lang="en-US" sz="2800" dirty="0" err="1" smtClean="0">
                <a:solidFill>
                  <a:srgbClr val="CC3300"/>
                </a:solidFill>
              </a:rPr>
              <a:t>nói</a:t>
            </a:r>
            <a:r>
              <a:rPr lang="en-US" sz="2800" dirty="0" smtClean="0">
                <a:solidFill>
                  <a:srgbClr val="CC3300"/>
                </a:solidFill>
              </a:rPr>
              <a:t> </a:t>
            </a:r>
            <a:r>
              <a:rPr lang="en-US" sz="2800" dirty="0" err="1" smtClean="0">
                <a:solidFill>
                  <a:srgbClr val="CC3300"/>
                </a:solidFill>
              </a:rPr>
              <a:t>Chính</a:t>
            </a:r>
            <a:r>
              <a:rPr lang="en-US" sz="2800" dirty="0" smtClean="0">
                <a:solidFill>
                  <a:srgbClr val="CC3300"/>
                </a:solidFill>
              </a:rPr>
              <a:t> </a:t>
            </a:r>
            <a:r>
              <a:rPr lang="en-US" sz="2800" dirty="0" err="1" smtClean="0">
                <a:solidFill>
                  <a:srgbClr val="CC3300"/>
                </a:solidFill>
              </a:rPr>
              <a:t>phủ</a:t>
            </a:r>
            <a:r>
              <a:rPr lang="en-US" sz="2800" dirty="0" smtClean="0">
                <a:solidFill>
                  <a:srgbClr val="CC3300"/>
                </a:solidFill>
              </a:rPr>
              <a:t> </a:t>
            </a:r>
            <a:r>
              <a:rPr lang="en-US" sz="2800" dirty="0" err="1" smtClean="0">
                <a:solidFill>
                  <a:srgbClr val="CC3300"/>
                </a:solidFill>
              </a:rPr>
              <a:t>dành</a:t>
            </a:r>
            <a:r>
              <a:rPr lang="en-US" sz="2800" dirty="0" smtClean="0">
                <a:solidFill>
                  <a:srgbClr val="CC3300"/>
                </a:solidFill>
              </a:rPr>
              <a:t> 12.000 </a:t>
            </a:r>
            <a:r>
              <a:rPr lang="en-US" sz="2800" dirty="0" err="1" smtClean="0">
                <a:solidFill>
                  <a:srgbClr val="CC3300"/>
                </a:solidFill>
              </a:rPr>
              <a:t>tỷ</a:t>
            </a:r>
            <a:r>
              <a:rPr lang="en-US" sz="2800" dirty="0" smtClean="0">
                <a:solidFill>
                  <a:srgbClr val="CC3300"/>
                </a:solidFill>
              </a:rPr>
              <a:t> </a:t>
            </a:r>
            <a:r>
              <a:rPr lang="en-US" sz="2800" dirty="0" err="1" smtClean="0">
                <a:solidFill>
                  <a:srgbClr val="CC3300"/>
                </a:solidFill>
              </a:rPr>
              <a:t>cho</a:t>
            </a:r>
            <a:r>
              <a:rPr lang="en-US" sz="2800" dirty="0" smtClean="0">
                <a:solidFill>
                  <a:srgbClr val="CC3300"/>
                </a:solidFill>
              </a:rPr>
              <a:t> </a:t>
            </a:r>
            <a:r>
              <a:rPr lang="en-US" sz="2800" dirty="0" err="1" smtClean="0">
                <a:solidFill>
                  <a:srgbClr val="CC3300"/>
                </a:solidFill>
              </a:rPr>
              <a:t>phát</a:t>
            </a:r>
            <a:r>
              <a:rPr lang="en-US" sz="2800" dirty="0" smtClean="0">
                <a:solidFill>
                  <a:srgbClr val="CC3300"/>
                </a:solidFill>
              </a:rPr>
              <a:t> </a:t>
            </a:r>
            <a:r>
              <a:rPr lang="en-US" sz="2800" dirty="0" err="1" smtClean="0">
                <a:solidFill>
                  <a:srgbClr val="CC3300"/>
                </a:solidFill>
              </a:rPr>
              <a:t>triển</a:t>
            </a:r>
            <a:r>
              <a:rPr lang="en-US" sz="2800" dirty="0" smtClean="0">
                <a:solidFill>
                  <a:srgbClr val="CC3300"/>
                </a:solidFill>
              </a:rPr>
              <a:t> </a:t>
            </a:r>
            <a:r>
              <a:rPr lang="en-US" sz="2800" dirty="0" err="1" smtClean="0">
                <a:solidFill>
                  <a:srgbClr val="CC3300"/>
                </a:solidFill>
              </a:rPr>
              <a:t>bền</a:t>
            </a:r>
            <a:r>
              <a:rPr lang="en-US" sz="2800" dirty="0" smtClean="0">
                <a:solidFill>
                  <a:srgbClr val="CC3300"/>
                </a:solidFill>
              </a:rPr>
              <a:t> </a:t>
            </a:r>
            <a:r>
              <a:rPr lang="en-US" sz="2800" dirty="0" err="1" smtClean="0">
                <a:solidFill>
                  <a:srgbClr val="CC3300"/>
                </a:solidFill>
              </a:rPr>
              <a:t>vững</a:t>
            </a:r>
            <a:r>
              <a:rPr lang="en-US" sz="2800" dirty="0" smtClean="0">
                <a:solidFill>
                  <a:srgbClr val="CC3300"/>
                </a:solidFill>
              </a:rPr>
              <a:t> ĐBSCL)</a:t>
            </a:r>
            <a:endParaRPr lang="en-US" sz="2800" dirty="0">
              <a:solidFill>
                <a:srgbClr val="CC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6"/>
          <p:cNvSpPr txBox="1">
            <a:spLocks noChangeArrowheads="1"/>
          </p:cNvSpPr>
          <p:nvPr/>
        </p:nvSpPr>
        <p:spPr bwMode="auto">
          <a:xfrm>
            <a:off x="2660795" y="2876406"/>
            <a:ext cx="738663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en-US" altLang="ja-JP" sz="5400" b="1" dirty="0" err="1" smtClean="0">
                <a:solidFill>
                  <a:srgbClr val="CC0099"/>
                </a:solidFill>
                <a:ea typeface="ＭＳ Ｐゴシック" charset="-128"/>
              </a:rPr>
              <a:t>Rất</a:t>
            </a:r>
            <a:r>
              <a:rPr lang="en-US" altLang="ja-JP" sz="5400" b="1" dirty="0" smtClean="0">
                <a:solidFill>
                  <a:srgbClr val="CC0099"/>
                </a:solidFill>
                <a:ea typeface="ＭＳ Ｐゴシック" charset="-128"/>
              </a:rPr>
              <a:t> </a:t>
            </a:r>
            <a:r>
              <a:rPr lang="en-US" altLang="ja-JP" sz="5400" b="1" dirty="0" err="1" smtClean="0">
                <a:solidFill>
                  <a:srgbClr val="CC0099"/>
                </a:solidFill>
                <a:ea typeface="ＭＳ Ｐゴシック" charset="-128"/>
              </a:rPr>
              <a:t>cám</a:t>
            </a:r>
            <a:r>
              <a:rPr lang="en-US" altLang="ja-JP" sz="5400" b="1" dirty="0" smtClean="0">
                <a:solidFill>
                  <a:srgbClr val="CC0099"/>
                </a:solidFill>
                <a:ea typeface="ＭＳ Ｐゴシック" charset="-128"/>
              </a:rPr>
              <a:t> </a:t>
            </a:r>
            <a:r>
              <a:rPr lang="en-US" altLang="ja-JP" sz="5400" b="1" dirty="0" err="1" smtClean="0">
                <a:solidFill>
                  <a:srgbClr val="CC0099"/>
                </a:solidFill>
                <a:ea typeface="ＭＳ Ｐゴシック" charset="-128"/>
              </a:rPr>
              <a:t>ơn</a:t>
            </a:r>
            <a:endParaRPr lang="en-US" sz="5400" b="1" dirty="0">
              <a:solidFill>
                <a:srgbClr val="CC0099"/>
              </a:solidFill>
            </a:endParaRPr>
          </a:p>
        </p:txBody>
      </p:sp>
      <p:sp>
        <p:nvSpPr>
          <p:cNvPr id="16387" name="AutoShape 8" descr="Hình ảnh có liên quan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u Powerpoint CTU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Mau Powerpoint CTU</Template>
  <TotalTime>3362</TotalTime>
  <Words>769</Words>
  <Application>Microsoft Macintosh PowerPoint</Application>
  <PresentationFormat>Custom</PresentationFormat>
  <Paragraphs>54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Mau Powerpoint CTU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User</cp:lastModifiedBy>
  <cp:revision>215</cp:revision>
  <dcterms:created xsi:type="dcterms:W3CDTF">2017-06-28T11:29:21Z</dcterms:created>
  <dcterms:modified xsi:type="dcterms:W3CDTF">2018-12-11T00:18:47Z</dcterms:modified>
</cp:coreProperties>
</file>