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338" name="Group 2"/>
          <p:cNvGrpSpPr>
            <a:grpSpLocks/>
          </p:cNvGrpSpPr>
          <p:nvPr/>
        </p:nvGrpSpPr>
        <p:grpSpPr bwMode="auto">
          <a:xfrm>
            <a:off x="-6350" y="20638"/>
            <a:ext cx="9144000" cy="6858000"/>
            <a:chOff x="0" y="0"/>
            <a:chExt cx="5760" cy="4320"/>
          </a:xfrm>
        </p:grpSpPr>
        <p:sp>
          <p:nvSpPr>
            <p:cNvPr id="14339"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4340"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endParaRPr lang="en-US"/>
            </a:p>
          </p:txBody>
        </p:sp>
      </p:grpSp>
      <p:sp>
        <p:nvSpPr>
          <p:cNvPr id="14341" name="Freeform 5"/>
          <p:cNvSpPr>
            <a:spLocks/>
          </p:cNvSpPr>
          <p:nvPr/>
        </p:nvSpPr>
        <p:spPr bwMode="hidden">
          <a:xfrm>
            <a:off x="6242050" y="626903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endParaRPr lang="en-US"/>
          </a:p>
        </p:txBody>
      </p:sp>
      <p:grpSp>
        <p:nvGrpSpPr>
          <p:cNvPr id="14342" name="Group 6"/>
          <p:cNvGrpSpPr>
            <a:grpSpLocks/>
          </p:cNvGrpSpPr>
          <p:nvPr/>
        </p:nvGrpSpPr>
        <p:grpSpPr bwMode="auto">
          <a:xfrm>
            <a:off x="-1588" y="6034088"/>
            <a:ext cx="7845426" cy="850900"/>
            <a:chOff x="0" y="3792"/>
            <a:chExt cx="4942" cy="536"/>
          </a:xfrm>
        </p:grpSpPr>
        <p:sp>
          <p:nvSpPr>
            <p:cNvPr id="14343"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endParaRPr lang="en-US"/>
            </a:p>
          </p:txBody>
        </p:sp>
        <p:grpSp>
          <p:nvGrpSpPr>
            <p:cNvPr id="14344" name="Group 8"/>
            <p:cNvGrpSpPr>
              <a:grpSpLocks/>
            </p:cNvGrpSpPr>
            <p:nvPr userDrawn="1"/>
          </p:nvGrpSpPr>
          <p:grpSpPr bwMode="auto">
            <a:xfrm>
              <a:off x="2486" y="3792"/>
              <a:ext cx="2456" cy="536"/>
              <a:chOff x="2486" y="3792"/>
              <a:chExt cx="2456" cy="536"/>
            </a:xfrm>
          </p:grpSpPr>
          <p:sp>
            <p:nvSpPr>
              <p:cNvPr id="14345"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endParaRPr lang="en-US"/>
              </a:p>
            </p:txBody>
          </p:sp>
          <p:sp>
            <p:nvSpPr>
              <p:cNvPr id="14346"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endParaRPr lang="en-US"/>
              </a:p>
            </p:txBody>
          </p:sp>
          <p:sp>
            <p:nvSpPr>
              <p:cNvPr id="14347"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endParaRPr lang="en-US"/>
              </a:p>
            </p:txBody>
          </p:sp>
          <p:sp>
            <p:nvSpPr>
              <p:cNvPr id="14348"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endParaRPr lang="en-US"/>
              </a:p>
            </p:txBody>
          </p:sp>
          <p:sp>
            <p:nvSpPr>
              <p:cNvPr id="14349"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endParaRPr lang="en-US"/>
              </a:p>
            </p:txBody>
          </p:sp>
        </p:grpSp>
        <p:sp>
          <p:nvSpPr>
            <p:cNvPr id="14350"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endParaRPr lang="en-US"/>
            </a:p>
          </p:txBody>
        </p:sp>
      </p:grpSp>
      <p:grpSp>
        <p:nvGrpSpPr>
          <p:cNvPr id="14351" name="Group 15"/>
          <p:cNvGrpSpPr>
            <a:grpSpLocks/>
          </p:cNvGrpSpPr>
          <p:nvPr/>
        </p:nvGrpSpPr>
        <p:grpSpPr bwMode="auto">
          <a:xfrm>
            <a:off x="627063" y="6021388"/>
            <a:ext cx="5684837" cy="849312"/>
            <a:chOff x="395" y="3793"/>
            <a:chExt cx="3581" cy="535"/>
          </a:xfrm>
        </p:grpSpPr>
        <p:sp>
          <p:nvSpPr>
            <p:cNvPr id="14352"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endParaRPr lang="en-US"/>
            </a:p>
          </p:txBody>
        </p:sp>
        <p:sp>
          <p:nvSpPr>
            <p:cNvPr id="14353"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endParaRPr lang="en-US"/>
            </a:p>
          </p:txBody>
        </p:sp>
        <p:sp>
          <p:nvSpPr>
            <p:cNvPr id="14354"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endParaRPr lang="en-US"/>
            </a:p>
          </p:txBody>
        </p:sp>
        <p:sp>
          <p:nvSpPr>
            <p:cNvPr id="14355"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endParaRPr lang="en-US"/>
            </a:p>
          </p:txBody>
        </p:sp>
        <p:sp>
          <p:nvSpPr>
            <p:cNvPr id="14356"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endParaRPr lang="en-US"/>
            </a:p>
          </p:txBody>
        </p:sp>
        <p:sp>
          <p:nvSpPr>
            <p:cNvPr id="14357"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endParaRPr lang="en-US"/>
            </a:p>
          </p:txBody>
        </p:sp>
      </p:grpSp>
      <p:sp>
        <p:nvSpPr>
          <p:cNvPr id="14358" name="Rectangle 22"/>
          <p:cNvSpPr>
            <a:spLocks noGrp="1" noChangeArrowheads="1"/>
          </p:cNvSpPr>
          <p:nvPr>
            <p:ph type="ctrTitle" sz="quarter"/>
          </p:nvPr>
        </p:nvSpPr>
        <p:spPr>
          <a:xfrm>
            <a:off x="457200" y="1447800"/>
            <a:ext cx="8229600" cy="1736725"/>
          </a:xfrm>
        </p:spPr>
        <p:txBody>
          <a:bodyPr/>
          <a:lstStyle>
            <a:lvl1pPr>
              <a:defRPr sz="5400"/>
            </a:lvl1pPr>
          </a:lstStyle>
          <a:p>
            <a:r>
              <a:rPr lang="en-US"/>
              <a:t>Click to edit Master title style</a:t>
            </a:r>
          </a:p>
        </p:txBody>
      </p:sp>
      <p:sp>
        <p:nvSpPr>
          <p:cNvPr id="14359"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14360" name="Rectangle 24"/>
          <p:cNvSpPr>
            <a:spLocks noGrp="1" noChangeArrowheads="1"/>
          </p:cNvSpPr>
          <p:nvPr>
            <p:ph type="dt" sz="quarter" idx="2"/>
          </p:nvPr>
        </p:nvSpPr>
        <p:spPr/>
        <p:txBody>
          <a:bodyPr/>
          <a:lstStyle>
            <a:lvl1pPr>
              <a:defRPr/>
            </a:lvl1pPr>
          </a:lstStyle>
          <a:p>
            <a:endParaRPr lang="en-US"/>
          </a:p>
        </p:txBody>
      </p:sp>
      <p:sp>
        <p:nvSpPr>
          <p:cNvPr id="14361" name="Rectangle 25"/>
          <p:cNvSpPr>
            <a:spLocks noGrp="1" noChangeArrowheads="1"/>
          </p:cNvSpPr>
          <p:nvPr>
            <p:ph type="sldNum" sz="quarter" idx="4"/>
          </p:nvPr>
        </p:nvSpPr>
        <p:spPr/>
        <p:txBody>
          <a:bodyPr/>
          <a:lstStyle>
            <a:lvl1pPr>
              <a:defRPr/>
            </a:lvl1pPr>
          </a:lstStyle>
          <a:p>
            <a:fld id="{BCCB281B-EB71-4BE3-98BB-6C491DFAB020}" type="slidenum">
              <a:rPr lang="en-US"/>
              <a:pPr/>
              <a:t>‹#›</a:t>
            </a:fld>
            <a:endParaRPr lang="en-US"/>
          </a:p>
        </p:txBody>
      </p:sp>
      <p:sp>
        <p:nvSpPr>
          <p:cNvPr id="14362" name="Rectangle 26"/>
          <p:cNvSpPr>
            <a:spLocks noGrp="1" noChangeArrowheads="1"/>
          </p:cNvSpPr>
          <p:nvPr>
            <p:ph type="ftr" sz="quarter" idx="3"/>
          </p:nvPr>
        </p:nvSpPr>
        <p:spPr/>
        <p:txBody>
          <a:bodyPr/>
          <a:lstStyle>
            <a:lvl1pPr>
              <a:defRPr/>
            </a:lvl1p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6229375-E663-465B-B703-B1B1FE57C78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7756298-61F6-4694-A285-BB52649D7AD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22CB04E-F5D5-485D-97BF-E0D60F0B853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0690394-CC87-40C0-A3D2-C170A2F5687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FDF7A35-4B07-4A4B-994F-B5614D82E73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8D2F7D1-9108-401C-817F-8F7FF91080F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032578-C3D9-4374-B9A5-0C6BE08E63F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A813F65-DAD6-4CF0-8E1B-DA4A2103576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E84BE7-F4C7-42FA-BDD4-E0FDCE70D00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99B309-FDDD-400D-A1E9-2B08DD5ACEB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F1AF0DBF-3785-4D04-8D4A-2406CEBF01CF}"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495800"/>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9D30E9B9-EFF7-49C1-9C38-6050212A9BA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0"/>
            <a:ext cx="9144000" cy="6858000"/>
            <a:chOff x="0" y="0"/>
            <a:chExt cx="5760" cy="4320"/>
          </a:xfrm>
        </p:grpSpPr>
        <p:sp>
          <p:nvSpPr>
            <p:cNvPr id="1331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331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endParaRPr lang="en-US"/>
            </a:p>
          </p:txBody>
        </p:sp>
      </p:grpSp>
      <p:sp>
        <p:nvSpPr>
          <p:cNvPr id="13317" name="Freeform 5"/>
          <p:cNvSpPr>
            <a:spLocks/>
          </p:cNvSpPr>
          <p:nvPr/>
        </p:nvSpPr>
        <p:spPr bwMode="hidden">
          <a:xfrm>
            <a:off x="6248400" y="626268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endParaRPr lang="en-US"/>
          </a:p>
        </p:txBody>
      </p:sp>
      <p:grpSp>
        <p:nvGrpSpPr>
          <p:cNvPr id="13318" name="Group 6"/>
          <p:cNvGrpSpPr>
            <a:grpSpLocks/>
          </p:cNvGrpSpPr>
          <p:nvPr/>
        </p:nvGrpSpPr>
        <p:grpSpPr bwMode="auto">
          <a:xfrm>
            <a:off x="0" y="6019800"/>
            <a:ext cx="7848600" cy="857250"/>
            <a:chOff x="0" y="3792"/>
            <a:chExt cx="4944" cy="540"/>
          </a:xfrm>
        </p:grpSpPr>
        <p:sp>
          <p:nvSpPr>
            <p:cNvPr id="1331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endParaRPr lang="en-US"/>
            </a:p>
          </p:txBody>
        </p:sp>
        <p:grpSp>
          <p:nvGrpSpPr>
            <p:cNvPr id="13320" name="Group 8"/>
            <p:cNvGrpSpPr>
              <a:grpSpLocks/>
            </p:cNvGrpSpPr>
            <p:nvPr userDrawn="1"/>
          </p:nvGrpSpPr>
          <p:grpSpPr bwMode="auto">
            <a:xfrm>
              <a:off x="2486" y="3792"/>
              <a:ext cx="2458" cy="540"/>
              <a:chOff x="2486" y="3792"/>
              <a:chExt cx="2458" cy="540"/>
            </a:xfrm>
          </p:grpSpPr>
          <p:sp>
            <p:nvSpPr>
              <p:cNvPr id="13321"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endParaRPr lang="en-US"/>
              </a:p>
            </p:txBody>
          </p:sp>
          <p:sp>
            <p:nvSpPr>
              <p:cNvPr id="13322"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endParaRPr lang="en-US"/>
              </a:p>
            </p:txBody>
          </p:sp>
          <p:sp>
            <p:nvSpPr>
              <p:cNvPr id="13323"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endParaRPr lang="en-US"/>
              </a:p>
            </p:txBody>
          </p:sp>
          <p:sp>
            <p:nvSpPr>
              <p:cNvPr id="13324"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endParaRPr lang="en-US"/>
              </a:p>
            </p:txBody>
          </p:sp>
          <p:sp>
            <p:nvSpPr>
              <p:cNvPr id="13325"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endParaRPr lang="en-US"/>
              </a:p>
            </p:txBody>
          </p:sp>
        </p:grpSp>
        <p:sp>
          <p:nvSpPr>
            <p:cNvPr id="13326"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endParaRPr lang="en-US"/>
            </a:p>
          </p:txBody>
        </p:sp>
      </p:grpSp>
      <p:grpSp>
        <p:nvGrpSpPr>
          <p:cNvPr id="13327" name="Group 15"/>
          <p:cNvGrpSpPr>
            <a:grpSpLocks/>
          </p:cNvGrpSpPr>
          <p:nvPr/>
        </p:nvGrpSpPr>
        <p:grpSpPr bwMode="auto">
          <a:xfrm>
            <a:off x="627063" y="6021388"/>
            <a:ext cx="5684837" cy="849312"/>
            <a:chOff x="395" y="3793"/>
            <a:chExt cx="3581" cy="535"/>
          </a:xfrm>
        </p:grpSpPr>
        <p:sp>
          <p:nvSpPr>
            <p:cNvPr id="13328"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endParaRPr lang="en-US"/>
            </a:p>
          </p:txBody>
        </p:sp>
        <p:sp>
          <p:nvSpPr>
            <p:cNvPr id="13329"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endParaRPr lang="en-US"/>
            </a:p>
          </p:txBody>
        </p:sp>
        <p:sp>
          <p:nvSpPr>
            <p:cNvPr id="13330"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endParaRPr lang="en-US"/>
            </a:p>
          </p:txBody>
        </p:sp>
        <p:sp>
          <p:nvSpPr>
            <p:cNvPr id="13331"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endParaRPr lang="en-US"/>
            </a:p>
          </p:txBody>
        </p:sp>
        <p:sp>
          <p:nvSpPr>
            <p:cNvPr id="13332"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endParaRPr lang="en-US"/>
            </a:p>
          </p:txBody>
        </p:sp>
        <p:sp>
          <p:nvSpPr>
            <p:cNvPr id="13333"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endParaRPr lang="en-US"/>
            </a:p>
          </p:txBody>
        </p:sp>
      </p:grpSp>
      <p:sp>
        <p:nvSpPr>
          <p:cNvPr id="13334" name="Rectangle 22"/>
          <p:cNvSpPr>
            <a:spLocks noGrp="1" noChangeArrowheads="1"/>
          </p:cNvSpPr>
          <p:nvPr>
            <p:ph type="title"/>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35" name="Rectangle 23"/>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36" name="Rectangle 2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13337" name="Rectangle 2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13338" name="Rectangle 2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86910395-D3F6-4E67-B5A3-0BED561C2CF9}"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381000"/>
            <a:ext cx="7772400" cy="1470025"/>
          </a:xfrm>
        </p:spPr>
        <p:txBody>
          <a:bodyPr/>
          <a:lstStyle/>
          <a:p>
            <a:r>
              <a:rPr lang="en-US" sz="2400"/>
              <a:t>BỘ NÔNG NGHIỆP </a:t>
            </a:r>
            <a:br>
              <a:rPr lang="en-US" sz="2400"/>
            </a:br>
            <a:r>
              <a:rPr lang="en-US" sz="2400"/>
              <a:t>VÀ PHÁT TRIỂN NÔNG THÔN</a:t>
            </a:r>
            <a:br>
              <a:rPr lang="en-US" sz="2400"/>
            </a:br>
            <a:r>
              <a:rPr lang="en-US" sz="2400"/>
              <a:t>­­­­­­­­­­­­­­­­­­­­­­­­­­</a:t>
            </a:r>
            <a:r>
              <a:rPr lang="en-US" sz="2400" b="1"/>
              <a:t/>
            </a:r>
            <a:br>
              <a:rPr lang="en-US" sz="2400" b="1"/>
            </a:br>
            <a:r>
              <a:rPr lang="en-US" sz="2400" b="1"/>
              <a:t>CỤC TRỒNG TRỌT</a:t>
            </a:r>
          </a:p>
        </p:txBody>
      </p:sp>
      <p:sp>
        <p:nvSpPr>
          <p:cNvPr id="2051" name="Rectangle 3"/>
          <p:cNvSpPr>
            <a:spLocks noGrp="1" noChangeArrowheads="1"/>
          </p:cNvSpPr>
          <p:nvPr>
            <p:ph type="subTitle" idx="1"/>
          </p:nvPr>
        </p:nvSpPr>
        <p:spPr>
          <a:xfrm>
            <a:off x="381000" y="2362200"/>
            <a:ext cx="8305800" cy="3200400"/>
          </a:xfrm>
        </p:spPr>
        <p:txBody>
          <a:bodyPr/>
          <a:lstStyle/>
          <a:p>
            <a:endParaRPr lang="en-US" b="1" dirty="0"/>
          </a:p>
          <a:p>
            <a:r>
              <a:rPr lang="en-US" b="1" dirty="0"/>
              <a:t>BÁO CÁO </a:t>
            </a:r>
            <a:endParaRPr lang="en-US" dirty="0"/>
          </a:p>
          <a:p>
            <a:r>
              <a:rPr lang="en-US" dirty="0"/>
              <a:t>ĐỊNH HƯỚNG PHÁT TRIỂN NGÀNH TRỒNG TRỌT ĐẾN NĂM 2015 </a:t>
            </a:r>
          </a:p>
          <a:p>
            <a:r>
              <a:rPr lang="en-US" dirty="0"/>
              <a:t>VÀ NHU CẦU PHÂN BÓN CÁC LOẠI </a:t>
            </a:r>
          </a:p>
        </p:txBody>
      </p:sp>
      <p:pic>
        <p:nvPicPr>
          <p:cNvPr id="2052" name="Picture 4" descr="Picture 272"/>
          <p:cNvPicPr>
            <a:picLocks noChangeAspect="1" noChangeArrowheads="1"/>
          </p:cNvPicPr>
          <p:nvPr/>
        </p:nvPicPr>
        <p:blipFill>
          <a:blip r:embed="rId2" cstate="print"/>
          <a:srcRect/>
          <a:stretch>
            <a:fillRect/>
          </a:stretch>
        </p:blipFill>
        <p:spPr bwMode="auto">
          <a:xfrm>
            <a:off x="0" y="0"/>
            <a:ext cx="236220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1800" b="1"/>
              <a:t>I. ĐỊNH HƯỚNG PHÁT TRIỂN NGÀNH TRỒNG TRỌT ĐẾN NĂM 2015</a:t>
            </a:r>
            <a:r>
              <a:rPr lang="en-US" sz="4000" b="1"/>
              <a:t> </a:t>
            </a:r>
            <a:r>
              <a:rPr lang="en-US" sz="1400" b="1"/>
              <a:t/>
            </a:r>
            <a:br>
              <a:rPr lang="en-US" sz="1400" b="1"/>
            </a:br>
            <a:endParaRPr lang="en-US" sz="1400" b="1"/>
          </a:p>
        </p:txBody>
      </p:sp>
      <p:sp>
        <p:nvSpPr>
          <p:cNvPr id="16387" name="Rectangle 3"/>
          <p:cNvSpPr>
            <a:spLocks noGrp="1" noChangeArrowheads="1"/>
          </p:cNvSpPr>
          <p:nvPr>
            <p:ph type="body" idx="1"/>
          </p:nvPr>
        </p:nvSpPr>
        <p:spPr>
          <a:xfrm>
            <a:off x="457200" y="1219200"/>
            <a:ext cx="8229600" cy="4876800"/>
          </a:xfrm>
        </p:spPr>
        <p:txBody>
          <a:bodyPr/>
          <a:lstStyle/>
          <a:p>
            <a:pPr>
              <a:buFontTx/>
              <a:buNone/>
            </a:pPr>
            <a:r>
              <a:rPr lang="en-US" sz="2800" b="1"/>
              <a:t>1</a:t>
            </a:r>
            <a:r>
              <a:rPr lang="nl-NL" sz="2800" b="1"/>
              <a:t>. Mục tiêu phát triển</a:t>
            </a:r>
            <a:endParaRPr lang="nl-NL" sz="2800"/>
          </a:p>
          <a:p>
            <a:pPr>
              <a:buFontTx/>
              <a:buNone/>
            </a:pPr>
            <a:r>
              <a:rPr lang="nl-NL" sz="2800"/>
              <a:t>        	- Phát triển ngành trồng trọt đạt trình độ tiên tiến với tốc độ tăng trưởng cao và bền vững để đáp ứng nhu cầu tiêu dùng lương thực, thực phẩm của dân số trong nước gia tăng, </a:t>
            </a:r>
          </a:p>
          <a:p>
            <a:pPr>
              <a:buFontTx/>
              <a:buNone/>
            </a:pPr>
            <a:r>
              <a:rPr lang="nl-NL" sz="2800"/>
              <a:t>		- Cung cấp nguyên liệu cho công nghiệp chế biến, đẩy mạnh xuất khẩu các sản phẩm trồng trọt có lợi thế; </a:t>
            </a:r>
          </a:p>
          <a:p>
            <a:pPr>
              <a:buFontTx/>
              <a:buNone/>
            </a:pPr>
            <a:r>
              <a:rPr lang="nl-NL" sz="2800"/>
              <a:t>		- Nâng cao giá trị và hiệu quả sản xuất trên đơn vị diện tích và thu nhập của nông dân.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8458200" cy="838200"/>
          </a:xfrm>
        </p:spPr>
        <p:txBody>
          <a:bodyPr/>
          <a:lstStyle/>
          <a:p>
            <a:r>
              <a:rPr lang="en-US" sz="2000" b="1"/>
              <a:t>I. ĐỊNH HƯỚNG PHÁT TRIỂN NGÀNH TRỒNG TRỌT ĐẾN NĂM 2015</a:t>
            </a:r>
          </a:p>
        </p:txBody>
      </p:sp>
      <p:sp>
        <p:nvSpPr>
          <p:cNvPr id="17411" name="Rectangle 3"/>
          <p:cNvSpPr>
            <a:spLocks noGrp="1" noChangeArrowheads="1"/>
          </p:cNvSpPr>
          <p:nvPr>
            <p:ph type="body" idx="1"/>
          </p:nvPr>
        </p:nvSpPr>
        <p:spPr>
          <a:xfrm>
            <a:off x="457200" y="1066800"/>
            <a:ext cx="8153400" cy="4572000"/>
          </a:xfrm>
        </p:spPr>
        <p:txBody>
          <a:bodyPr/>
          <a:lstStyle/>
          <a:p>
            <a:pPr>
              <a:lnSpc>
                <a:spcPct val="80000"/>
              </a:lnSpc>
              <a:buFontTx/>
              <a:buNone/>
            </a:pPr>
            <a:r>
              <a:rPr lang="nl-NL" sz="2800"/>
              <a:t>Các mục tiêu cụ thể:</a:t>
            </a:r>
          </a:p>
          <a:p>
            <a:pPr>
              <a:lnSpc>
                <a:spcPct val="80000"/>
              </a:lnSpc>
              <a:buFontTx/>
              <a:buNone/>
            </a:pPr>
            <a:r>
              <a:rPr lang="nl-NL" sz="2800"/>
              <a:t>		- Tốc độ tăng trưởng giá trị sản xuất trồng trọt bình quân đạt 2,7%/năm;</a:t>
            </a:r>
          </a:p>
          <a:p>
            <a:pPr>
              <a:lnSpc>
                <a:spcPct val="80000"/>
              </a:lnSpc>
              <a:buFontTx/>
              <a:buNone/>
            </a:pPr>
            <a:r>
              <a:rPr lang="nl-NL" sz="2800"/>
              <a:t>		- Sản lượng luơng thực có hạt đạt 46 triệu tấn/năm;</a:t>
            </a:r>
            <a:endParaRPr lang="nl-NL" sz="1800"/>
          </a:p>
          <a:p>
            <a:pPr>
              <a:lnSpc>
                <a:spcPct val="80000"/>
              </a:lnSpc>
              <a:buFontTx/>
              <a:buNone/>
            </a:pPr>
            <a:r>
              <a:rPr lang="nl-NL" sz="2800"/>
              <a:t>		- Giá trị xuất khẩu tăng 6,5-7,5%/năm, đến năm 2015 kim ngạch xuất khẩu các mật hàng nông sản đạt 11-12 tỷ USD;</a:t>
            </a:r>
          </a:p>
          <a:p>
            <a:pPr>
              <a:lnSpc>
                <a:spcPct val="80000"/>
              </a:lnSpc>
              <a:buFontTx/>
              <a:buNone/>
            </a:pPr>
            <a:r>
              <a:rPr lang="nl-NL" sz="2800"/>
              <a:t>          - Giảm thiểu nhập khẩu các sản phẩm trồng trọt có khả năng sản xuất trong nước như ngô, đậu tương...</a:t>
            </a:r>
          </a:p>
          <a:p>
            <a:pPr>
              <a:lnSpc>
                <a:spcPct val="80000"/>
              </a:lnSpc>
              <a:buFontTx/>
              <a:buNone/>
            </a:pPr>
            <a:endParaRPr 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28600"/>
            <a:ext cx="8229600" cy="838200"/>
          </a:xfrm>
        </p:spPr>
        <p:txBody>
          <a:bodyPr/>
          <a:lstStyle/>
          <a:p>
            <a:r>
              <a:rPr lang="en-US" sz="2000" b="1"/>
              <a:t>ĐỊNH HƯỚNG PHÁT TRIỂN NGÀNH TRỒNG TRỌT ĐẾN NĂM 2015</a:t>
            </a:r>
          </a:p>
        </p:txBody>
      </p:sp>
      <p:sp>
        <p:nvSpPr>
          <p:cNvPr id="19459" name="Rectangle 3"/>
          <p:cNvSpPr>
            <a:spLocks noGrp="1" noChangeArrowheads="1"/>
          </p:cNvSpPr>
          <p:nvPr>
            <p:ph type="body" idx="1"/>
          </p:nvPr>
        </p:nvSpPr>
        <p:spPr>
          <a:xfrm>
            <a:off x="457200" y="1143000"/>
            <a:ext cx="8229600" cy="4953000"/>
          </a:xfrm>
        </p:spPr>
        <p:txBody>
          <a:bodyPr/>
          <a:lstStyle/>
          <a:p>
            <a:pPr>
              <a:lnSpc>
                <a:spcPct val="80000"/>
              </a:lnSpc>
              <a:buFontTx/>
              <a:buNone/>
            </a:pPr>
            <a:r>
              <a:rPr lang="nl-NL" sz="2000" b="1"/>
              <a:t>2. Định hướng phát triển</a:t>
            </a:r>
            <a:endParaRPr lang="nl-NL" sz="2000" i="1"/>
          </a:p>
          <a:p>
            <a:pPr>
              <a:lnSpc>
                <a:spcPct val="80000"/>
              </a:lnSpc>
              <a:buFontTx/>
              <a:buNone/>
            </a:pPr>
            <a:r>
              <a:rPr lang="nl-NL" sz="2000" i="1"/>
              <a:t>2.1. Quỹ đất phát triển trồng trọt </a:t>
            </a:r>
            <a:endParaRPr lang="nl-NL" sz="2000"/>
          </a:p>
          <a:p>
            <a:pPr>
              <a:lnSpc>
                <a:spcPct val="80000"/>
              </a:lnSpc>
              <a:buFontTx/>
              <a:buNone/>
            </a:pPr>
            <a:r>
              <a:rPr lang="nl-NL" sz="2000"/>
              <a:t>		- Đất sản xuất nông nghiệp là 9,25 triệu ha; bố trí đất cây hàng năm 6,05 triệu ha, trong đó: đất lúa 3,85 triệu ha; đất cây lâu năm 3,2 triệu ha;</a:t>
            </a:r>
            <a:r>
              <a:rPr lang="en-US" sz="2000"/>
              <a:t> </a:t>
            </a:r>
          </a:p>
          <a:p>
            <a:pPr>
              <a:lnSpc>
                <a:spcPct val="80000"/>
              </a:lnSpc>
              <a:buFontTx/>
              <a:buNone/>
            </a:pPr>
            <a:r>
              <a:rPr lang="en-US" sz="2000" i="1"/>
              <a:t>2.2. Nhóm cây ngắn ngày</a:t>
            </a:r>
            <a:endParaRPr lang="en-US" sz="2000"/>
          </a:p>
          <a:p>
            <a:pPr>
              <a:lnSpc>
                <a:spcPct val="80000"/>
              </a:lnSpc>
              <a:buFontTx/>
              <a:buNone/>
            </a:pPr>
            <a:r>
              <a:rPr lang="en-US" sz="2000"/>
              <a:t>		a) Cây lúa: Diện tích lúa 3,85 triệu ha, diện tích gieo trồng 7,05 triệu ha, sản lượng 40 triệu tấn, xuất khẩu gạo 4-5 triệu tấn. Vùng sản xuất chính: Đồng bằng sông Cửu Long, Đồng bằng Sông hồng, Bắc trung bộ, Duyên hải Nam Trung Bộ.</a:t>
            </a:r>
          </a:p>
          <a:p>
            <a:pPr>
              <a:lnSpc>
                <a:spcPct val="80000"/>
              </a:lnSpc>
              <a:buFontTx/>
              <a:buNone/>
            </a:pPr>
            <a:r>
              <a:rPr lang="en-US" sz="2000"/>
              <a:t>		b) Cây ngô: Diện tích gieo trồng đạt 1,2 triêu ha, sản lượng 6 triệu tấn, đáp ứng cơ bản nhu cầu tiêu dùng ngô trong nước. Vùng sản xuất chính: Đông Nam Bộ, Tây Nguyên, Tây Bắc, Đồng bằng sông Hồng, Bắc Trung Bộ.</a:t>
            </a:r>
          </a:p>
          <a:p>
            <a:pPr>
              <a:lnSpc>
                <a:spcPct val="80000"/>
              </a:lnSpc>
              <a:buFontTx/>
              <a:buNone/>
            </a:pPr>
            <a:r>
              <a:rPr lang="en-US" sz="2000"/>
              <a:t>		c) Rau các loại: Diện tích gieo trồng 1 triệu ha, sản lượng 17 triêu tấn. Vùng sản xuất chính: Đồng bằng sông Hồng, Miền núi phía Bắc, Đông nam Bộ, Tây Nguyên, Đồng bằng sông Cửu Long.</a:t>
            </a:r>
          </a:p>
          <a:p>
            <a:pPr>
              <a:lnSpc>
                <a:spcPct val="80000"/>
              </a:lnSpc>
              <a:buFontTx/>
              <a:buChar char="-"/>
            </a:pPr>
            <a:endParaRPr 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28600"/>
            <a:ext cx="8229600" cy="914400"/>
          </a:xfrm>
        </p:spPr>
        <p:txBody>
          <a:bodyPr/>
          <a:lstStyle/>
          <a:p>
            <a:r>
              <a:rPr lang="en-US" sz="2000" b="1"/>
              <a:t>ĐỊNH HƯỚNG PHÁT TRIỂN NGÀNH TRỒNG TRỌT ĐẾN NĂM 2015</a:t>
            </a:r>
          </a:p>
        </p:txBody>
      </p:sp>
      <p:sp>
        <p:nvSpPr>
          <p:cNvPr id="20483" name="Rectangle 3"/>
          <p:cNvSpPr>
            <a:spLocks noGrp="1" noChangeArrowheads="1"/>
          </p:cNvSpPr>
          <p:nvPr>
            <p:ph type="body" idx="1"/>
          </p:nvPr>
        </p:nvSpPr>
        <p:spPr>
          <a:xfrm>
            <a:off x="457200" y="1143000"/>
            <a:ext cx="8229600" cy="4953000"/>
          </a:xfrm>
        </p:spPr>
        <p:txBody>
          <a:bodyPr/>
          <a:lstStyle/>
          <a:p>
            <a:pPr>
              <a:lnSpc>
                <a:spcPct val="80000"/>
              </a:lnSpc>
              <a:buFontTx/>
              <a:buNone/>
            </a:pPr>
            <a:r>
              <a:rPr lang="en-US" sz="2800"/>
              <a:t>		d) Cây sắn: Diện tích 470 ngàn ha, sản lượng 10 triệu tấn; Vùng sản xuất chính: Miền núi phía Bắc, Bắc trung Bộ, Duyên hải Trung Bộ, Tây Nguyên, Đông nam Bộ.</a:t>
            </a:r>
          </a:p>
          <a:p>
            <a:pPr>
              <a:lnSpc>
                <a:spcPct val="80000"/>
              </a:lnSpc>
              <a:buFontTx/>
              <a:buNone/>
            </a:pPr>
            <a:r>
              <a:rPr lang="en-US" sz="2800"/>
              <a:t>		e) Cây đậu tương: Diện tích gieo trồng đạt 300 ngàn ha, sản lượng 500 ngàn tấn. Vùng sản xuất chính: Đồng bằng sông Hồng, Tây Nguyên, Miền núi phía Bắc.</a:t>
            </a:r>
          </a:p>
          <a:p>
            <a:pPr>
              <a:lnSpc>
                <a:spcPct val="80000"/>
              </a:lnSpc>
              <a:buFontTx/>
              <a:buNone/>
            </a:pPr>
            <a:r>
              <a:rPr lang="en-US" sz="2800"/>
              <a:t>		g) Cây mía: Diện tích 300 ngàn ha, sản lượng đạt 21 triệu tấn. Vùng sản xuất chính: Bắc trung bộ, Duyên Hải Nam Trung Bộ, Tây Nguyên, Đông Nam Bộ, Đồng bằng sông Cửu Long.</a:t>
            </a:r>
          </a:p>
          <a:p>
            <a:pPr>
              <a:lnSpc>
                <a:spcPct val="80000"/>
              </a:lnSpc>
              <a:buFontTx/>
              <a:buNone/>
            </a:pPr>
            <a:endParaRPr 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a:r>
              <a:rPr lang="en-US" sz="1800" b="1"/>
              <a:t>II. NHU CẦU PHÂN BÓN CÁC LOẠI</a:t>
            </a:r>
          </a:p>
        </p:txBody>
      </p:sp>
      <p:sp>
        <p:nvSpPr>
          <p:cNvPr id="21507" name="Rectangle 3"/>
          <p:cNvSpPr>
            <a:spLocks noGrp="1" noChangeArrowheads="1"/>
          </p:cNvSpPr>
          <p:nvPr>
            <p:ph type="body" sz="half" idx="1"/>
          </p:nvPr>
        </p:nvSpPr>
        <p:spPr>
          <a:xfrm>
            <a:off x="609600" y="1295400"/>
            <a:ext cx="6781800" cy="609600"/>
          </a:xfrm>
        </p:spPr>
        <p:txBody>
          <a:bodyPr/>
          <a:lstStyle/>
          <a:p>
            <a:pPr marL="609600" indent="-609600">
              <a:buFontTx/>
              <a:buAutoNum type="arabicPeriod"/>
            </a:pPr>
            <a:r>
              <a:rPr lang="en-US" sz="2400" b="1"/>
              <a:t>Nhu cầu phân bón cho sản xuất </a:t>
            </a:r>
            <a:r>
              <a:rPr lang="en-US" sz="2000" b="1" i="1"/>
              <a:t>(triệu tấn)</a:t>
            </a:r>
          </a:p>
          <a:p>
            <a:pPr marL="609600" indent="-609600">
              <a:buFontTx/>
              <a:buNone/>
            </a:pPr>
            <a:endParaRPr lang="en-US" sz="2000" b="1" i="1"/>
          </a:p>
        </p:txBody>
      </p:sp>
      <p:graphicFrame>
        <p:nvGraphicFramePr>
          <p:cNvPr id="21627" name="Group 123"/>
          <p:cNvGraphicFramePr>
            <a:graphicFrameLocks noGrp="1"/>
          </p:cNvGraphicFramePr>
          <p:nvPr>
            <p:ph sz="half" idx="2"/>
          </p:nvPr>
        </p:nvGraphicFramePr>
        <p:xfrm>
          <a:off x="838200" y="2133600"/>
          <a:ext cx="7696200" cy="3429002"/>
        </p:xfrm>
        <a:graphic>
          <a:graphicData uri="http://schemas.openxmlformats.org/drawingml/2006/table">
            <a:tbl>
              <a:tblPr/>
              <a:tblGrid>
                <a:gridCol w="2849563"/>
                <a:gridCol w="2201862"/>
                <a:gridCol w="2644775"/>
              </a:tblGrid>
              <a:tr h="61436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1" i="0" u="none" strike="noStrike" cap="none" normalizeH="0" baseline="0" smtClean="0">
                          <a:ln>
                            <a:noFill/>
                          </a:ln>
                          <a:solidFill>
                            <a:schemeClr val="tx1"/>
                          </a:solidFill>
                          <a:effectLst/>
                          <a:latin typeface="Times New Roman" pitchFamily="18" charset="0"/>
                          <a:cs typeface="Times New Roman" pitchFamily="18" charset="0"/>
                        </a:rPr>
                        <a:t>Loại dinh dưỡng</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1" i="0" u="none" strike="noStrike" cap="none" normalizeH="0" baseline="0" smtClean="0">
                          <a:ln>
                            <a:noFill/>
                          </a:ln>
                          <a:solidFill>
                            <a:schemeClr val="tx1"/>
                          </a:solidFill>
                          <a:effectLst/>
                          <a:latin typeface="Times New Roman" pitchFamily="18" charset="0"/>
                          <a:cs typeface="Times New Roman" pitchFamily="18" charset="0"/>
                        </a:rPr>
                        <a:t>2010</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1" i="0" u="none" strike="noStrike" cap="none" normalizeH="0" baseline="0" smtClean="0">
                          <a:ln>
                            <a:noFill/>
                          </a:ln>
                          <a:solidFill>
                            <a:schemeClr val="tx1"/>
                          </a:solidFill>
                          <a:effectLst/>
                          <a:latin typeface="Times New Roman" pitchFamily="18" charset="0"/>
                          <a:cs typeface="Times New Roman" pitchFamily="18" charset="0"/>
                        </a:rPr>
                        <a:t>2015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5950">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Đạm (N)</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1.65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436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P</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O</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732</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805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436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K</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O</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522</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585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276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Tỷ lệ N: P</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O</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5</a:t>
                      </a: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 K</a:t>
                      </a:r>
                      <a:r>
                        <a:rPr kumimoji="0" lang="nl-NL" sz="24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O</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1: 0,488: 0,348</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1: 0,488: 0,355</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Phân hữu cơ</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300</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400" b="0" i="0" u="none" strike="noStrike" cap="none" normalizeH="0" baseline="0" smtClean="0">
                          <a:ln>
                            <a:noFill/>
                          </a:ln>
                          <a:solidFill>
                            <a:schemeClr val="tx1"/>
                          </a:solidFill>
                          <a:effectLst/>
                          <a:latin typeface="Times New Roman" pitchFamily="18" charset="0"/>
                          <a:cs typeface="Times New Roman" pitchFamily="18" charset="0"/>
                        </a:rPr>
                        <a:t>600</a:t>
                      </a:r>
                      <a:endParaRPr kumimoji="0" lang="nl-NL"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43" name="Rectangle 191"/>
          <p:cNvSpPr>
            <a:spLocks noGrp="1" noChangeArrowheads="1"/>
          </p:cNvSpPr>
          <p:nvPr>
            <p:ph type="title"/>
          </p:nvPr>
        </p:nvSpPr>
        <p:spPr>
          <a:xfrm>
            <a:off x="457200" y="0"/>
            <a:ext cx="8229600" cy="1143000"/>
          </a:xfrm>
        </p:spPr>
        <p:txBody>
          <a:bodyPr/>
          <a:lstStyle/>
          <a:p>
            <a:pPr algn="l"/>
            <a:r>
              <a:rPr lang="nl-NL" sz="2000" b="1"/>
              <a:t>2. Cân đối sản xuất, nhập khẩu, xuất khẩu phân bón</a:t>
            </a:r>
            <a:r>
              <a:rPr lang="nl-NL" sz="2400" b="1"/>
              <a:t> </a:t>
            </a:r>
            <a:r>
              <a:rPr lang="nl-NL" sz="1800" i="1"/>
              <a:t>(triệu tấn)</a:t>
            </a:r>
            <a:r>
              <a:rPr lang="en-US" sz="4000"/>
              <a:t> </a:t>
            </a:r>
          </a:p>
        </p:txBody>
      </p:sp>
      <p:graphicFrame>
        <p:nvGraphicFramePr>
          <p:cNvPr id="23959" name="Group 407"/>
          <p:cNvGraphicFramePr>
            <a:graphicFrameLocks noGrp="1"/>
          </p:cNvGraphicFramePr>
          <p:nvPr>
            <p:ph idx="1"/>
          </p:nvPr>
        </p:nvGraphicFramePr>
        <p:xfrm>
          <a:off x="457200" y="990600"/>
          <a:ext cx="8229600" cy="5554028"/>
        </p:xfrm>
        <a:graphic>
          <a:graphicData uri="http://schemas.openxmlformats.org/drawingml/2006/table">
            <a:tbl>
              <a:tblPr/>
              <a:tblGrid>
                <a:gridCol w="3498850"/>
                <a:gridCol w="2503488"/>
                <a:gridCol w="2227262"/>
              </a:tblGrid>
              <a:tr h="433388">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Loại dinh dưỡng</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Cung cầu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2015</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Nhu cầu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1.65</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Sản xuất </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1.662</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Đạm (N)</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Nhập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Xuất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Nhu cầu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805</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Sản xuất </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677</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Lân (P2O5)</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Nhập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127</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Xuất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Nhu cầu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1" i="0" u="none" strike="noStrike" cap="none" normalizeH="0" baseline="0" smtClean="0">
                          <a:ln>
                            <a:noFill/>
                          </a:ln>
                          <a:solidFill>
                            <a:schemeClr val="tx1"/>
                          </a:solidFill>
                          <a:effectLst/>
                          <a:latin typeface="Times New Roman" pitchFamily="18" charset="0"/>
                          <a:cs typeface="Times New Roman" pitchFamily="18" charset="0"/>
                        </a:rPr>
                        <a:t>585</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Sản xuất </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300</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Kali (K2O)</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Nhập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285</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Xuất khẩu</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Tổng dinh dưỡng</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3040</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Tính theo kg/ha</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nl-NL" sz="1800" b="0" i="0" u="none" strike="noStrike" cap="none" normalizeH="0" baseline="0" smtClean="0">
                          <a:ln>
                            <a:noFill/>
                          </a:ln>
                          <a:solidFill>
                            <a:schemeClr val="tx1"/>
                          </a:solidFill>
                          <a:effectLst/>
                          <a:latin typeface="Times New Roman" pitchFamily="18" charset="0"/>
                          <a:cs typeface="Times New Roman" pitchFamily="18" charset="0"/>
                        </a:rPr>
                        <a:t>218</a:t>
                      </a:r>
                      <a:endParaRPr kumimoji="0" lang="nl-NL"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a:r>
              <a:rPr lang="en-US" sz="2400" b="1"/>
              <a:t>III. CÁC GIẢI PHÁP SỬ DỤNG HIỆU QUẢ PHÂN BÓN </a:t>
            </a:r>
            <a:r>
              <a:rPr lang="da-DK" sz="2400" b="1"/>
              <a:t/>
            </a:r>
            <a:br>
              <a:rPr lang="da-DK" sz="2400" b="1"/>
            </a:br>
            <a:r>
              <a:rPr lang="da-DK" sz="2400" b="1"/>
              <a:t/>
            </a:r>
            <a:br>
              <a:rPr lang="da-DK" sz="2400" b="1"/>
            </a:br>
            <a:r>
              <a:rPr lang="da-DK" sz="2800" b="1"/>
              <a:t>1. Bón phân cân đối</a:t>
            </a:r>
            <a:endParaRPr lang="en-US" sz="2800" b="1"/>
          </a:p>
        </p:txBody>
      </p:sp>
      <p:sp>
        <p:nvSpPr>
          <p:cNvPr id="25603" name="Rectangle 3"/>
          <p:cNvSpPr>
            <a:spLocks noGrp="1" noChangeArrowheads="1"/>
          </p:cNvSpPr>
          <p:nvPr>
            <p:ph type="body" idx="1"/>
          </p:nvPr>
        </p:nvSpPr>
        <p:spPr/>
        <p:txBody>
          <a:bodyPr/>
          <a:lstStyle/>
          <a:p>
            <a:pPr>
              <a:buFontTx/>
              <a:buNone/>
            </a:pPr>
            <a:r>
              <a:rPr lang="da-DK" sz="2800"/>
              <a:t>		- Ngoài các yếu tố đa lượng cần chú ý bón bổ sung các yếu tố trung lượng, đặc biệt là Silic (SiO2), vi lượng, các chất sinh học.</a:t>
            </a:r>
          </a:p>
          <a:p>
            <a:pPr>
              <a:buFontTx/>
              <a:buNone/>
            </a:pPr>
            <a:r>
              <a:rPr lang="da-DK" sz="2800"/>
              <a:t>		- Chương trình </a:t>
            </a:r>
            <a:r>
              <a:rPr lang="da-DK" sz="2800" b="1" i="1"/>
              <a:t>”3 giảm 3 tăng”</a:t>
            </a:r>
            <a:r>
              <a:rPr lang="da-DK" sz="2800"/>
              <a:t> là biện pháp hữu hiệu để thực hiện bón phân cân đối, giảm áp lực sử dụng phân đạm, giảm chi phí giống, công chăm sóc, giảm phòng trừ sâu bệnh, giảm giá thành sản xuất, đem lại lợi nhuận cao cho người nông dân. </a:t>
            </a: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57200" y="381000"/>
            <a:ext cx="8229600" cy="5791200"/>
          </a:xfrm>
        </p:spPr>
        <p:txBody>
          <a:bodyPr/>
          <a:lstStyle/>
          <a:p>
            <a:pPr>
              <a:lnSpc>
                <a:spcPct val="80000"/>
              </a:lnSpc>
              <a:buFontTx/>
              <a:buNone/>
            </a:pPr>
            <a:r>
              <a:rPr lang="da-DK" sz="2800" b="1"/>
              <a:t>2. Tăng cường sử dụng phân hữu cơ</a:t>
            </a:r>
          </a:p>
          <a:p>
            <a:pPr>
              <a:lnSpc>
                <a:spcPct val="80000"/>
              </a:lnSpc>
              <a:buFontTx/>
              <a:buNone/>
            </a:pPr>
            <a:endParaRPr lang="da-DK" sz="2800"/>
          </a:p>
          <a:p>
            <a:pPr>
              <a:lnSpc>
                <a:spcPct val="80000"/>
              </a:lnSpc>
              <a:buFontTx/>
              <a:buNone/>
            </a:pPr>
            <a:r>
              <a:rPr lang="da-DK" sz="2800"/>
              <a:t>		- Hàng năm ước khoảng 40 triệu tấn rơm rạ chưa được sử dụng, thường bị đốt vừa lãng phí, vừa gây ô nhiễm môi trường. Việc tổ chức xử lý nguồn hữu cơ trên đồng ruộng nhằm trả lại hữu cơ và trả lại dinh dưỡng cho đất làm giảm phân khoáng và tăng hiệu quả sản xuất.</a:t>
            </a:r>
          </a:p>
          <a:p>
            <a:pPr>
              <a:lnSpc>
                <a:spcPct val="80000"/>
              </a:lnSpc>
              <a:buFontTx/>
              <a:buNone/>
            </a:pPr>
            <a:endParaRPr lang="da-DK" sz="2800"/>
          </a:p>
          <a:p>
            <a:pPr>
              <a:lnSpc>
                <a:spcPct val="80000"/>
              </a:lnSpc>
              <a:buFontTx/>
              <a:buNone/>
            </a:pPr>
            <a:r>
              <a:rPr lang="da-DK" sz="2800"/>
              <a:t>		- Phân bón có nguồn gốc hữu cơ giúp duy trì độ phì đất, cải thiện tính chất vật lý, sinh học đất, làm cho đất tơi xốp, tăng khả năng giữ nước, tăng hoạt động các vi sinh vật đất. </a:t>
            </a:r>
          </a:p>
          <a:p>
            <a:pPr>
              <a:lnSpc>
                <a:spcPct val="80000"/>
              </a:lnSpc>
              <a:buFontTx/>
              <a:buNone/>
            </a:pPr>
            <a:endParaRPr lang="da-DK" sz="2800" b="1"/>
          </a:p>
          <a:p>
            <a:pPr>
              <a:lnSpc>
                <a:spcPct val="80000"/>
              </a:lnSpc>
              <a:buFontTx/>
              <a:buNone/>
            </a:pPr>
            <a:endParaRPr lang="en-US"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381000" y="457200"/>
            <a:ext cx="8382000" cy="5638800"/>
          </a:xfrm>
        </p:spPr>
        <p:txBody>
          <a:bodyPr/>
          <a:lstStyle/>
          <a:p>
            <a:pPr>
              <a:lnSpc>
                <a:spcPct val="80000"/>
              </a:lnSpc>
              <a:buFontTx/>
              <a:buNone/>
            </a:pPr>
            <a:r>
              <a:rPr lang="da-DK" sz="2800" b="1"/>
              <a:t>3. Áp dụng tiến bộ kỹ thuật tăng hiệu suất sử dụng phân bón</a:t>
            </a:r>
          </a:p>
          <a:p>
            <a:pPr>
              <a:lnSpc>
                <a:spcPct val="80000"/>
              </a:lnSpc>
              <a:buFontTx/>
              <a:buNone/>
            </a:pPr>
            <a:endParaRPr lang="da-DK" sz="2800"/>
          </a:p>
          <a:p>
            <a:pPr>
              <a:lnSpc>
                <a:spcPct val="80000"/>
              </a:lnSpc>
              <a:buFontTx/>
              <a:buNone/>
            </a:pPr>
            <a:r>
              <a:rPr lang="da-DK" sz="2800"/>
              <a:t>		- </a:t>
            </a:r>
            <a:r>
              <a:rPr lang="en-US" sz="2800"/>
              <a:t>Sử dụng các chế phẩm có khả năng làm tăng làm tăng hiệu suất sử dụng dinh dưỡng như: NEB-26, Wegh, Agrotain phối trộn với phân đạm… giảm được từ 25 đến 50% lượng phân bón, đem lại hiệu quả rõ rệt trong sản xuất, giảm chi phí, công lao động, tăng năng suất, tăng phẩm chất cây trồng, giảm thiểu ô nhiễm môi trường.</a:t>
            </a:r>
          </a:p>
          <a:p>
            <a:pPr>
              <a:lnSpc>
                <a:spcPct val="80000"/>
              </a:lnSpc>
              <a:buFontTx/>
              <a:buNone/>
            </a:pPr>
            <a:r>
              <a:rPr lang="en-US" sz="2800"/>
              <a:t>		- Sử dụng các loại phân bón dạng chậm tan bằng các loại chất phụ gia để làm "áo" cho phân chậm tan, giữ cho độ ẩm của hạt phân ở trạng thái khô ráo trong quá trình bảo quản.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l"/>
            <a:r>
              <a:rPr lang="en-US" sz="2400"/>
              <a:t>IV. GIẢI PHÁP TĂNG CƯỜNG QUẢN LÝ CHẤT LƯỢNG PHÂN BÓN</a:t>
            </a:r>
          </a:p>
        </p:txBody>
      </p:sp>
      <p:sp>
        <p:nvSpPr>
          <p:cNvPr id="28675" name="Rectangle 3"/>
          <p:cNvSpPr>
            <a:spLocks noGrp="1" noChangeArrowheads="1"/>
          </p:cNvSpPr>
          <p:nvPr>
            <p:ph type="body" idx="1"/>
          </p:nvPr>
        </p:nvSpPr>
        <p:spPr>
          <a:xfrm>
            <a:off x="457200" y="1295400"/>
            <a:ext cx="8458200" cy="4800600"/>
          </a:xfrm>
        </p:spPr>
        <p:txBody>
          <a:bodyPr/>
          <a:lstStyle/>
          <a:p>
            <a:pPr marL="609600" indent="-609600">
              <a:buFontTx/>
              <a:buNone/>
            </a:pPr>
            <a:r>
              <a:rPr lang="en-US" sz="2400" b="1"/>
              <a:t>1. Các văn bản quy định về quản lý nhà nước</a:t>
            </a:r>
            <a:r>
              <a:rPr lang="en-US" sz="2000" b="1"/>
              <a:t>	</a:t>
            </a:r>
          </a:p>
          <a:p>
            <a:pPr marL="609600" indent="-609600">
              <a:buFontTx/>
              <a:buNone/>
            </a:pPr>
            <a:r>
              <a:rPr lang="en-US" sz="2000" b="1"/>
              <a:t>	</a:t>
            </a:r>
            <a:r>
              <a:rPr lang="en-US" sz="2400" b="1"/>
              <a:t>	Cần quy định các tổ chức, cá nhân sản xuất phân bón phải có đủ </a:t>
            </a:r>
            <a:r>
              <a:rPr lang="en-US" sz="2400" b="1">
                <a:solidFill>
                  <a:srgbClr val="FF0000"/>
                </a:solidFill>
              </a:rPr>
              <a:t>năng lực về tài chính, công nghệ</a:t>
            </a:r>
            <a:r>
              <a:rPr lang="en-US" sz="2400" b="1"/>
              <a:t> để sản xuất, kinh doanh mặt hàng này.</a:t>
            </a:r>
          </a:p>
          <a:p>
            <a:pPr marL="609600" indent="-609600">
              <a:buFontTx/>
              <a:buNone/>
            </a:pPr>
            <a:r>
              <a:rPr lang="en-US" sz="2400" b="1"/>
              <a:t>		Xây dựng các </a:t>
            </a:r>
            <a:r>
              <a:rPr lang="en-US" sz="2400" b="1">
                <a:solidFill>
                  <a:srgbClr val="FF0000"/>
                </a:solidFill>
              </a:rPr>
              <a:t>Quy chuẩn kỹ thuật</a:t>
            </a:r>
            <a:r>
              <a:rPr lang="en-US" sz="2400" b="1"/>
              <a:t> Quốc gia, </a:t>
            </a:r>
            <a:r>
              <a:rPr lang="en-US" sz="2400" b="1">
                <a:solidFill>
                  <a:srgbClr val="FF0000"/>
                </a:solidFill>
              </a:rPr>
              <a:t>Tiêu chuẩn Quốc gia</a:t>
            </a:r>
            <a:r>
              <a:rPr lang="en-US" sz="2400" b="1"/>
              <a:t> trong lĩnh vực để làm hàng rào kỹ thuật trong công tác quản lý phân bón.</a:t>
            </a:r>
          </a:p>
          <a:p>
            <a:pPr marL="609600" indent="-609600">
              <a:buFontTx/>
              <a:buNone/>
            </a:pPr>
            <a:r>
              <a:rPr lang="en-US" sz="2400" b="1"/>
              <a:t>2. Hệ thống quản lý phân bón</a:t>
            </a:r>
          </a:p>
          <a:p>
            <a:pPr marL="609600" indent="-609600">
              <a:buFontTx/>
              <a:buNone/>
            </a:pPr>
            <a:r>
              <a:rPr lang="en-US" sz="2400" b="1"/>
              <a:t>		Cần phân công đầu mối quản lý các hoạt động từ sản xuất, nhập khẩu, lưu thông, </a:t>
            </a:r>
            <a:r>
              <a:rPr lang="en-US" sz="2400" b="1" i="1">
                <a:solidFill>
                  <a:srgbClr val="FF0000"/>
                </a:solidFill>
              </a:rPr>
              <a:t>tránh chồng chéo giữa các Bộ, Ngành</a:t>
            </a:r>
            <a:r>
              <a:rPr lang="en-US" sz="2800">
                <a:solidFill>
                  <a:schemeClr val="hlink"/>
                </a:solidFill>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457200" y="457200"/>
            <a:ext cx="8229600" cy="5638800"/>
          </a:xfrm>
        </p:spPr>
        <p:txBody>
          <a:bodyPr/>
          <a:lstStyle/>
          <a:p>
            <a:pPr>
              <a:lnSpc>
                <a:spcPct val="90000"/>
              </a:lnSpc>
            </a:pPr>
            <a:r>
              <a:rPr lang="en-US" sz="2400" b="1"/>
              <a:t>3. Thay đổi phương thức quản lý phân bón</a:t>
            </a:r>
          </a:p>
          <a:p>
            <a:pPr>
              <a:lnSpc>
                <a:spcPct val="90000"/>
              </a:lnSpc>
            </a:pPr>
            <a:endParaRPr lang="en-US" sz="2400"/>
          </a:p>
          <a:p>
            <a:pPr>
              <a:lnSpc>
                <a:spcPct val="90000"/>
              </a:lnSpc>
              <a:buFontTx/>
              <a:buNone/>
            </a:pPr>
            <a:r>
              <a:rPr lang="en-US" sz="2400"/>
              <a:t>		Thực hiện </a:t>
            </a:r>
            <a:r>
              <a:rPr lang="en-US" sz="2400">
                <a:solidFill>
                  <a:srgbClr val="FF0000"/>
                </a:solidFill>
              </a:rPr>
              <a:t>Đề án cải cách của Chính phủ</a:t>
            </a:r>
            <a:r>
              <a:rPr lang="en-US" sz="2400"/>
              <a:t>, căn cứ theo Luật Chất lượng sản phẩm hàng hoá, quản lý phân bón theo nhóm sản phẩm:</a:t>
            </a:r>
          </a:p>
          <a:p>
            <a:pPr>
              <a:lnSpc>
                <a:spcPct val="90000"/>
              </a:lnSpc>
              <a:buFontTx/>
              <a:buNone/>
            </a:pPr>
            <a:r>
              <a:rPr lang="en-US" sz="2400"/>
              <a:t>		- </a:t>
            </a:r>
            <a:r>
              <a:rPr lang="en-US" sz="2400">
                <a:solidFill>
                  <a:srgbClr val="FF0000"/>
                </a:solidFill>
              </a:rPr>
              <a:t>Nhóm 1</a:t>
            </a:r>
            <a:r>
              <a:rPr lang="en-US" sz="2400"/>
              <a:t> là những loại phân bón tự Công bố tiêu chuẩn áp dụng </a:t>
            </a:r>
            <a:r>
              <a:rPr lang="it-IT" sz="2400"/>
              <a:t>trên các phương tiện: trên bao bì, nhãn hàng hoá hoặc tài liệu gắn kèm theo bao bì phân bón.</a:t>
            </a:r>
          </a:p>
          <a:p>
            <a:pPr>
              <a:lnSpc>
                <a:spcPct val="90000"/>
              </a:lnSpc>
              <a:buFontTx/>
              <a:buNone/>
            </a:pPr>
            <a:r>
              <a:rPr lang="it-IT" sz="2400"/>
              <a:t>		- </a:t>
            </a:r>
            <a:r>
              <a:rPr lang="it-IT" sz="2400">
                <a:solidFill>
                  <a:srgbClr val="FF0000"/>
                </a:solidFill>
              </a:rPr>
              <a:t>Nhóm 2</a:t>
            </a:r>
            <a:r>
              <a:rPr lang="it-IT" sz="2400"/>
              <a:t> là các loại phân bón được quản lý dựa trên Danh mục sản phẩm, hàng hóa có khả năng gây mất an toàn thuộc trách nhiệm quản lý của Bộ Nông nghiệp và Phát triển nông thôn; </a:t>
            </a:r>
          </a:p>
          <a:p>
            <a:pPr>
              <a:lnSpc>
                <a:spcPct val="90000"/>
              </a:lnSpc>
              <a:buFontTx/>
              <a:buNone/>
            </a:pPr>
            <a:r>
              <a:rPr lang="it-IT" sz="2400"/>
              <a:t>		- Cần sửa đổi một số quy định của Nghị định 113/2003/NĐ-CP; Nghị định số 191/2007/NĐ-CP và bổ sung một số quy định quản lý theo phương thức mới. </a:t>
            </a:r>
            <a:endParaRPr lang="en-US"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457200" y="609600"/>
            <a:ext cx="8229600" cy="5486400"/>
          </a:xfrm>
        </p:spPr>
        <p:txBody>
          <a:bodyPr/>
          <a:lstStyle/>
          <a:p>
            <a:pPr>
              <a:buFontTx/>
              <a:buNone/>
            </a:pPr>
            <a:r>
              <a:rPr lang="it-IT" sz="2800" b="1"/>
              <a:t>4. Tăng cường sự phối hợp giữa các cơ quan, các bộ ngành</a:t>
            </a:r>
          </a:p>
          <a:p>
            <a:pPr>
              <a:buFontTx/>
              <a:buNone/>
            </a:pPr>
            <a:endParaRPr lang="da-DK" sz="2800"/>
          </a:p>
          <a:p>
            <a:pPr>
              <a:buFontTx/>
              <a:buNone/>
            </a:pPr>
            <a:r>
              <a:rPr lang="da-DK"/>
              <a:t>		</a:t>
            </a:r>
            <a:r>
              <a:rPr lang="da-DK" sz="2800"/>
              <a:t>Tăng cường phối hợp giữa các Bộ ngành để giúp Chính phủ:</a:t>
            </a:r>
          </a:p>
          <a:p>
            <a:pPr>
              <a:buFontTx/>
              <a:buNone/>
            </a:pPr>
            <a:r>
              <a:rPr lang="da-DK" sz="2800"/>
              <a:t>		- Kịp thời nắm vững tình hình sản xuất, nhập khẩu, lưu thông và chất lượng phân bón;</a:t>
            </a:r>
          </a:p>
          <a:p>
            <a:pPr>
              <a:buFontTx/>
              <a:buNone/>
            </a:pPr>
            <a:r>
              <a:rPr lang="da-DK" sz="2800"/>
              <a:t>		- Kịp thời đưa ra được các chính sách phù hợp, ứng phó nhanh trước các diễn biến về phân bón trên thế giới và trong nước</a:t>
            </a:r>
            <a:r>
              <a:rPr lang="nl-NL" sz="2800"/>
              <a:t>./.</a:t>
            </a:r>
            <a:endParaRPr lang="en-US"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1066800" y="457200"/>
            <a:ext cx="6324600" cy="1295400"/>
          </a:xfrm>
        </p:spPr>
        <p:txBody>
          <a:bodyPr/>
          <a:lstStyle/>
          <a:p>
            <a:pPr algn="ctr">
              <a:buFontTx/>
              <a:buNone/>
            </a:pPr>
            <a:r>
              <a:rPr lang="en-US" sz="3600"/>
              <a:t>Xin chân thành cảm ơn!</a:t>
            </a:r>
          </a:p>
        </p:txBody>
      </p:sp>
      <p:pic>
        <p:nvPicPr>
          <p:cNvPr id="31748" name="Picture 4" descr="Picture 284"/>
          <p:cNvPicPr>
            <a:picLocks noChangeAspect="1" noChangeArrowheads="1"/>
          </p:cNvPicPr>
          <p:nvPr/>
        </p:nvPicPr>
        <p:blipFill>
          <a:blip r:embed="rId2" cstate="print"/>
          <a:srcRect/>
          <a:stretch>
            <a:fillRect/>
          </a:stretch>
        </p:blipFill>
        <p:spPr bwMode="auto">
          <a:xfrm>
            <a:off x="914400" y="1447800"/>
            <a:ext cx="7543800" cy="4572000"/>
          </a:xfrm>
          <a:prstGeom prst="rect">
            <a:avLst/>
          </a:prstGeom>
          <a:noFill/>
        </p:spPr>
      </p:pic>
    </p:spTree>
  </p:cSld>
  <p:clrMapOvr>
    <a:masterClrMapping/>
  </p:clrMapOvr>
</p:sld>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Mountain Top</Template>
  <TotalTime>144</TotalTime>
  <Words>321</Words>
  <Application>Microsoft Office PowerPoint</Application>
  <PresentationFormat>On-screen Show (4:3)</PresentationFormat>
  <Paragraphs>124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Wingdings</vt:lpstr>
      <vt:lpstr>Times New Roman</vt:lpstr>
      <vt:lpstr>Mountain Top</vt:lpstr>
      <vt:lpstr>BỘ NÔNG NGHIỆP  VÀ PHÁT TRIỂN NÔNG THÔN ­­­­­­­­­­­­­­­­­­­­­­­­­­ CỤC TRỒNG TRỌT</vt:lpstr>
      <vt:lpstr>I. ĐỊNH HƯỚNG PHÁT TRIỂN NGÀNH TRỒNG TRỌT ĐẾN NĂM 2015  </vt:lpstr>
      <vt:lpstr>I. ĐỊNH HƯỚNG PHÁT TRIỂN NGÀNH TRỒNG TRỌT ĐẾN NĂM 2015</vt:lpstr>
      <vt:lpstr>ĐỊNH HƯỚNG PHÁT TRIỂN NGÀNH TRỒNG TRỌT ĐẾN NĂM 2015</vt:lpstr>
      <vt:lpstr>ĐỊNH HƯỚNG PHÁT TRIỂN NGÀNH TRỒNG TRỌT ĐẾN NĂM 2015</vt:lpstr>
      <vt:lpstr>II. NHU CẦU PHÂN BÓN CÁC LOẠI</vt:lpstr>
      <vt:lpstr>2. Cân đối sản xuất, nhập khẩu, xuất khẩu phân bón (triệu tấn) </vt:lpstr>
      <vt:lpstr>III. CÁC GIẢI PHÁP SỬ DỤNG HIỆU QUẢ PHÂN BÓN   1. Bón phân cân đối</vt:lpstr>
      <vt:lpstr>Slide 9</vt:lpstr>
      <vt:lpstr>Slide 10</vt:lpstr>
      <vt:lpstr>IV. GIẢI PHÁP TĂNG CƯỜNG QUẢN LÝ CHẤT LƯỢNG PHÂN BÓN</vt:lpstr>
      <vt:lpstr>Slide 12</vt:lpstr>
      <vt:lpstr>Slide 13</vt:lpstr>
      <vt:lpstr>Slide 14</vt:lpstr>
    </vt:vector>
  </TitlesOfParts>
  <Company>80-ThaiHa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BỘ NÔNG NGHIỆP  VÀ PHÁT TRIỂN NÔNG THÔN ­­­­­­­­­­­­­­­­­­­­­­­­­­ CỤC TRỒNG TRỌT</dc:title>
  <dc:creator>User</dc:creator>
  <cp:lastModifiedBy>NGHIA</cp:lastModifiedBy>
  <cp:revision>32</cp:revision>
  <dcterms:created xsi:type="dcterms:W3CDTF">2010-10-10T13:01:45Z</dcterms:created>
  <dcterms:modified xsi:type="dcterms:W3CDTF">2010-12-06T06:06:06Z</dcterms:modified>
</cp:coreProperties>
</file>